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TT Commons Pro Expanded Bold" panose="020B0604020202020204" charset="0"/>
      <p:regular r:id="rId26"/>
    </p:embeddedFont>
    <p:embeddedFont>
      <p:font typeface="Calibri" panose="020F0502020204030204" pitchFamily="34" charset="0"/>
      <p:regular r:id="rId27"/>
      <p:bold r:id="rId28"/>
      <p:italic r:id="rId29"/>
      <p:boldItalic r:id="rId30"/>
    </p:embeddedFont>
    <p:embeddedFont>
      <p:font typeface="Raleway" panose="020B0604020202020204" charset="0"/>
      <p:regular r:id="rId31"/>
    </p:embeddedFont>
    <p:embeddedFont>
      <p:font typeface="Arimo" panose="020B0604020202020204" charset="0"/>
      <p:regular r:id="rId32"/>
    </p:embeddedFont>
    <p:embeddedFont>
      <p:font typeface="Raleway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4" autoAdjust="0"/>
    <p:restoredTop sz="94622" autoAdjust="0"/>
  </p:normalViewPr>
  <p:slideViewPr>
    <p:cSldViewPr>
      <p:cViewPr>
        <p:scale>
          <a:sx n="50" d="100"/>
          <a:sy n="50" d="100"/>
        </p:scale>
        <p:origin x="-16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11798843" y="6750827"/>
            <a:ext cx="4736557" cy="1991689"/>
          </a:xfrm>
          <a:prstGeom prst="rect">
            <a:avLst/>
          </a:prstGeom>
        </p:spPr>
        <p:txBody>
          <a:bodyPr lIns="0" tIns="0" rIns="0" bIns="0" rtlCol="0" anchor="t">
            <a:spAutoFit/>
          </a:bodyPr>
          <a:lstStyle/>
          <a:p>
            <a:pPr>
              <a:lnSpc>
                <a:spcPts val="3904"/>
              </a:lnSpc>
            </a:pPr>
            <a:r>
              <a:rPr lang="en-US" sz="3200">
                <a:solidFill>
                  <a:srgbClr val="FFFFFF"/>
                </a:solidFill>
                <a:latin typeface="Raleway"/>
              </a:rPr>
              <a:t>Nguyễn Hoàng Long</a:t>
            </a:r>
          </a:p>
          <a:p>
            <a:pPr>
              <a:lnSpc>
                <a:spcPts val="3904"/>
              </a:lnSpc>
            </a:pPr>
            <a:r>
              <a:rPr lang="en-US" sz="3200">
                <a:solidFill>
                  <a:srgbClr val="FFFFFF"/>
                </a:solidFill>
                <a:latin typeface="Raleway"/>
              </a:rPr>
              <a:t>Phạm Văn Hiếu</a:t>
            </a:r>
          </a:p>
          <a:p>
            <a:pPr>
              <a:lnSpc>
                <a:spcPts val="3904"/>
              </a:lnSpc>
            </a:pPr>
            <a:r>
              <a:rPr lang="en-US" sz="3200">
                <a:solidFill>
                  <a:srgbClr val="FFFFFF"/>
                </a:solidFill>
                <a:latin typeface="Raleway"/>
              </a:rPr>
              <a:t>Đào Xuân Dương</a:t>
            </a:r>
          </a:p>
          <a:p>
            <a:pPr>
              <a:lnSpc>
                <a:spcPts val="3904"/>
              </a:lnSpc>
            </a:pPr>
            <a:r>
              <a:rPr lang="en-US" sz="3200">
                <a:solidFill>
                  <a:srgbClr val="FFFFFF"/>
                </a:solidFill>
                <a:latin typeface="Raleway"/>
              </a:rPr>
              <a:t>Nguyễn Văn Nam</a:t>
            </a:r>
          </a:p>
        </p:txBody>
      </p:sp>
      <p:sp>
        <p:nvSpPr>
          <p:cNvPr id="4" name="TextBox 4"/>
          <p:cNvSpPr txBox="1"/>
          <p:nvPr/>
        </p:nvSpPr>
        <p:spPr>
          <a:xfrm>
            <a:off x="1752600" y="2706185"/>
            <a:ext cx="14782800" cy="2673133"/>
          </a:xfrm>
          <a:prstGeom prst="rect">
            <a:avLst/>
          </a:prstGeom>
        </p:spPr>
        <p:txBody>
          <a:bodyPr lIns="0" tIns="0" rIns="0" bIns="0" rtlCol="0" anchor="t">
            <a:spAutoFit/>
          </a:bodyPr>
          <a:lstStyle/>
          <a:p>
            <a:pPr algn="ctr">
              <a:lnSpc>
                <a:spcPts val="10299"/>
              </a:lnSpc>
            </a:pPr>
            <a:r>
              <a:rPr lang="en-US" sz="9999">
                <a:solidFill>
                  <a:srgbClr val="FFFFFF"/>
                </a:solidFill>
                <a:latin typeface="Raleway Bold"/>
              </a:rPr>
              <a:t>Nhận dạng khuôn mặt sử dụng PCA và SVM</a:t>
            </a:r>
          </a:p>
        </p:txBody>
      </p:sp>
      <p:sp>
        <p:nvSpPr>
          <p:cNvPr id="5" name="TextBox 5"/>
          <p:cNvSpPr txBox="1"/>
          <p:nvPr/>
        </p:nvSpPr>
        <p:spPr>
          <a:xfrm>
            <a:off x="8799710" y="6703202"/>
            <a:ext cx="2293171" cy="547289"/>
          </a:xfrm>
          <a:prstGeom prst="rect">
            <a:avLst/>
          </a:prstGeom>
        </p:spPr>
        <p:txBody>
          <a:bodyPr lIns="0" tIns="0" rIns="0" bIns="0" rtlCol="0" anchor="t">
            <a:spAutoFit/>
          </a:bodyPr>
          <a:lstStyle/>
          <a:p>
            <a:pPr algn="ctr">
              <a:lnSpc>
                <a:spcPts val="4479"/>
              </a:lnSpc>
              <a:spcBef>
                <a:spcPct val="0"/>
              </a:spcBef>
            </a:pPr>
            <a:r>
              <a:rPr lang="en-US" sz="3199" spc="31">
                <a:solidFill>
                  <a:srgbClr val="FFFFFF"/>
                </a:solidFill>
                <a:latin typeface="Raleway"/>
              </a:rPr>
              <a:t>Thành viên: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239" b="9239"/>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3870936" y="2174331"/>
            <a:ext cx="3123727" cy="748964"/>
          </a:xfrm>
          <a:prstGeom prst="rect">
            <a:avLst/>
          </a:prstGeom>
        </p:spPr>
      </p:pic>
      <p:pic>
        <p:nvPicPr>
          <p:cNvPr id="4" name="Picture 4"/>
          <p:cNvPicPr>
            <a:picLocks noChangeAspect="1"/>
          </p:cNvPicPr>
          <p:nvPr/>
        </p:nvPicPr>
        <p:blipFill>
          <a:blip r:embed="rId4"/>
          <a:srcRect/>
          <a:stretch>
            <a:fillRect/>
          </a:stretch>
        </p:blipFill>
        <p:spPr>
          <a:xfrm>
            <a:off x="3870936" y="3792516"/>
            <a:ext cx="6604599" cy="676926"/>
          </a:xfrm>
          <a:prstGeom prst="rect">
            <a:avLst/>
          </a:prstGeom>
        </p:spPr>
      </p:pic>
      <p:pic>
        <p:nvPicPr>
          <p:cNvPr id="5" name="Picture 5"/>
          <p:cNvPicPr>
            <a:picLocks noChangeAspect="1"/>
          </p:cNvPicPr>
          <p:nvPr/>
        </p:nvPicPr>
        <p:blipFill>
          <a:blip r:embed="rId5"/>
          <a:srcRect/>
          <a:stretch>
            <a:fillRect/>
          </a:stretch>
        </p:blipFill>
        <p:spPr>
          <a:xfrm>
            <a:off x="3870936" y="5374678"/>
            <a:ext cx="3302299" cy="705179"/>
          </a:xfrm>
          <a:prstGeom prst="rect">
            <a:avLst/>
          </a:prstGeom>
        </p:spPr>
      </p:pic>
      <p:sp>
        <p:nvSpPr>
          <p:cNvPr id="6" name="TextBox 6"/>
          <p:cNvSpPr txBox="1"/>
          <p:nvPr/>
        </p:nvSpPr>
        <p:spPr>
          <a:xfrm>
            <a:off x="1028700" y="7592906"/>
            <a:ext cx="16230600" cy="1022604"/>
          </a:xfrm>
          <a:prstGeom prst="rect">
            <a:avLst/>
          </a:prstGeom>
        </p:spPr>
        <p:txBody>
          <a:bodyPr lIns="0" tIns="0" rIns="0" bIns="0" rtlCol="0" anchor="t">
            <a:spAutoFit/>
          </a:bodyPr>
          <a:lstStyle/>
          <a:p>
            <a:pPr marL="1036320" lvl="2" indent="-345440">
              <a:lnSpc>
                <a:spcPts val="4128"/>
              </a:lnSpc>
              <a:buFont typeface="Arial"/>
              <a:buChar char="⚬"/>
            </a:pPr>
            <a:r>
              <a:rPr lang="en-US" sz="2400" spc="24">
                <a:solidFill>
                  <a:srgbClr val="FFFFFF"/>
                </a:solidFill>
                <a:latin typeface="Raleway"/>
              </a:rPr>
              <a:t>Chọn những EigenVector tương ứng với EigenValue lớn nhất  W = v1,v2,..vk.  EigenVector sẽ làm đại diện để project X vào PCA space.</a:t>
            </a:r>
          </a:p>
        </p:txBody>
      </p:sp>
      <p:pic>
        <p:nvPicPr>
          <p:cNvPr id="7" name="Picture 7"/>
          <p:cNvPicPr>
            <a:picLocks noChangeAspect="1"/>
          </p:cNvPicPr>
          <p:nvPr/>
        </p:nvPicPr>
        <p:blipFill>
          <a:blip r:embed="rId6"/>
          <a:srcRect/>
          <a:stretch>
            <a:fillRect/>
          </a:stretch>
        </p:blipFill>
        <p:spPr>
          <a:xfrm>
            <a:off x="10911487" y="7726256"/>
            <a:ext cx="2046008" cy="409202"/>
          </a:xfrm>
          <a:prstGeom prst="rect">
            <a:avLst/>
          </a:prstGeom>
        </p:spPr>
      </p:pic>
      <p:sp>
        <p:nvSpPr>
          <p:cNvPr id="8" name="TextBox 8"/>
          <p:cNvSpPr txBox="1"/>
          <p:nvPr/>
        </p:nvSpPr>
        <p:spPr>
          <a:xfrm>
            <a:off x="1028700" y="895350"/>
            <a:ext cx="10159921" cy="498729"/>
          </a:xfrm>
          <a:prstGeom prst="rect">
            <a:avLst/>
          </a:prstGeom>
        </p:spPr>
        <p:txBody>
          <a:bodyPr lIns="0" tIns="0" rIns="0" bIns="0" rtlCol="0" anchor="t">
            <a:spAutoFit/>
          </a:bodyPr>
          <a:lstStyle/>
          <a:p>
            <a:pPr marL="1036320" lvl="2" indent="-345440">
              <a:lnSpc>
                <a:spcPts val="4128"/>
              </a:lnSpc>
              <a:buFont typeface="Arial"/>
              <a:buChar char="⚬"/>
            </a:pPr>
            <a:r>
              <a:rPr lang="en-US" sz="2400" spc="24">
                <a:solidFill>
                  <a:srgbClr val="FFFFFF"/>
                </a:solidFill>
                <a:latin typeface="Raleway"/>
              </a:rPr>
              <a:t>X data có chiều MxN ( với N là số sample ,M là số feature).</a:t>
            </a:r>
          </a:p>
        </p:txBody>
      </p:sp>
      <p:sp>
        <p:nvSpPr>
          <p:cNvPr id="9" name="TextBox 9"/>
          <p:cNvSpPr txBox="1"/>
          <p:nvPr/>
        </p:nvSpPr>
        <p:spPr>
          <a:xfrm>
            <a:off x="1028700" y="3097459"/>
            <a:ext cx="5079961" cy="498729"/>
          </a:xfrm>
          <a:prstGeom prst="rect">
            <a:avLst/>
          </a:prstGeom>
        </p:spPr>
        <p:txBody>
          <a:bodyPr lIns="0" tIns="0" rIns="0" bIns="0" rtlCol="0" anchor="t">
            <a:spAutoFit/>
          </a:bodyPr>
          <a:lstStyle/>
          <a:p>
            <a:pPr marL="1036320" lvl="2" indent="-345440">
              <a:lnSpc>
                <a:spcPts val="4128"/>
              </a:lnSpc>
              <a:buFont typeface="Arial"/>
              <a:buChar char="⚬"/>
            </a:pPr>
            <a:r>
              <a:rPr lang="en-US" sz="2400" spc="24">
                <a:solidFill>
                  <a:srgbClr val="FFFFFF"/>
                </a:solidFill>
                <a:latin typeface="Raleway"/>
              </a:rPr>
              <a:t>Trừ X với mean của X</a:t>
            </a:r>
          </a:p>
        </p:txBody>
      </p:sp>
      <p:sp>
        <p:nvSpPr>
          <p:cNvPr id="10" name="TextBox 10"/>
          <p:cNvSpPr txBox="1"/>
          <p:nvPr/>
        </p:nvSpPr>
        <p:spPr>
          <a:xfrm>
            <a:off x="1028700" y="6306022"/>
            <a:ext cx="12249978" cy="498729"/>
          </a:xfrm>
          <a:prstGeom prst="rect">
            <a:avLst/>
          </a:prstGeom>
        </p:spPr>
        <p:txBody>
          <a:bodyPr lIns="0" tIns="0" rIns="0" bIns="0" rtlCol="0" anchor="t">
            <a:spAutoFit/>
          </a:bodyPr>
          <a:lstStyle/>
          <a:p>
            <a:pPr marL="1036320" lvl="2" indent="-345440">
              <a:lnSpc>
                <a:spcPts val="4128"/>
              </a:lnSpc>
              <a:buFont typeface="Arial"/>
              <a:buChar char="⚬"/>
            </a:pPr>
            <a:r>
              <a:rPr lang="en-US" sz="2400" spc="24">
                <a:solidFill>
                  <a:srgbClr val="FFFFFF"/>
                </a:solidFill>
                <a:latin typeface="Raleway"/>
              </a:rPr>
              <a:t>Tính toán EigenVector </a:t>
            </a:r>
            <a:r>
              <a:rPr lang="en-US" sz="2400" spc="24">
                <a:solidFill>
                  <a:srgbClr val="FFFFFF"/>
                </a:solidFill>
                <a:latin typeface="Raleway Bold"/>
              </a:rPr>
              <a:t>V </a:t>
            </a:r>
            <a:r>
              <a:rPr lang="en-US" sz="2400" spc="24">
                <a:solidFill>
                  <a:srgbClr val="FFFFFF"/>
                </a:solidFill>
                <a:latin typeface="Raleway"/>
              </a:rPr>
              <a:t>và EigenValue λ của Covarian ∑</a:t>
            </a:r>
          </a:p>
        </p:txBody>
      </p:sp>
      <p:sp>
        <p:nvSpPr>
          <p:cNvPr id="11" name="TextBox 11"/>
          <p:cNvSpPr txBox="1"/>
          <p:nvPr/>
        </p:nvSpPr>
        <p:spPr>
          <a:xfrm>
            <a:off x="1028700" y="1489568"/>
            <a:ext cx="3912468" cy="498729"/>
          </a:xfrm>
          <a:prstGeom prst="rect">
            <a:avLst/>
          </a:prstGeom>
        </p:spPr>
        <p:txBody>
          <a:bodyPr lIns="0" tIns="0" rIns="0" bIns="0" rtlCol="0" anchor="t">
            <a:spAutoFit/>
          </a:bodyPr>
          <a:lstStyle/>
          <a:p>
            <a:pPr marL="1036320" lvl="2" indent="-345440">
              <a:lnSpc>
                <a:spcPts val="4128"/>
              </a:lnSpc>
              <a:buFont typeface="Arial"/>
              <a:buChar char="⚬"/>
            </a:pPr>
            <a:r>
              <a:rPr lang="en-US" sz="2400" spc="24">
                <a:solidFill>
                  <a:srgbClr val="FFFFFF"/>
                </a:solidFill>
                <a:latin typeface="Raleway"/>
              </a:rPr>
              <a:t>Tính mean của X</a:t>
            </a:r>
          </a:p>
        </p:txBody>
      </p:sp>
      <p:sp>
        <p:nvSpPr>
          <p:cNvPr id="12" name="TextBox 12"/>
          <p:cNvSpPr txBox="1"/>
          <p:nvPr/>
        </p:nvSpPr>
        <p:spPr>
          <a:xfrm>
            <a:off x="1028700" y="4654296"/>
            <a:ext cx="4662162" cy="498729"/>
          </a:xfrm>
          <a:prstGeom prst="rect">
            <a:avLst/>
          </a:prstGeom>
        </p:spPr>
        <p:txBody>
          <a:bodyPr lIns="0" tIns="0" rIns="0" bIns="0" rtlCol="0" anchor="t">
            <a:spAutoFit/>
          </a:bodyPr>
          <a:lstStyle/>
          <a:p>
            <a:pPr marL="1036320" lvl="2" indent="-345440">
              <a:lnSpc>
                <a:spcPts val="4128"/>
              </a:lnSpc>
              <a:buFont typeface="Arial"/>
              <a:buChar char="⚬"/>
            </a:pPr>
            <a:r>
              <a:rPr lang="en-US" sz="2400" spc="24">
                <a:solidFill>
                  <a:srgbClr val="FFFFFF"/>
                </a:solidFill>
                <a:latin typeface="Raleway"/>
              </a:rPr>
              <a:t>Tính toán covarian</a:t>
            </a:r>
          </a:p>
        </p:txBody>
      </p:sp>
      <p:sp>
        <p:nvSpPr>
          <p:cNvPr id="13" name="TextBox 13"/>
          <p:cNvSpPr txBox="1"/>
          <p:nvPr/>
        </p:nvSpPr>
        <p:spPr>
          <a:xfrm>
            <a:off x="1028700" y="6927517"/>
            <a:ext cx="11977362" cy="498729"/>
          </a:xfrm>
          <a:prstGeom prst="rect">
            <a:avLst/>
          </a:prstGeom>
        </p:spPr>
        <p:txBody>
          <a:bodyPr lIns="0" tIns="0" rIns="0" bIns="0" rtlCol="0" anchor="t">
            <a:spAutoFit/>
          </a:bodyPr>
          <a:lstStyle/>
          <a:p>
            <a:pPr marL="1036320" lvl="2" indent="-345440">
              <a:lnSpc>
                <a:spcPts val="4128"/>
              </a:lnSpc>
              <a:buFont typeface="Arial"/>
              <a:buChar char="⚬"/>
            </a:pPr>
            <a:r>
              <a:rPr lang="en-US" sz="2400" spc="24">
                <a:solidFill>
                  <a:srgbClr val="FFFFFF"/>
                </a:solidFill>
                <a:latin typeface="Raleway"/>
              </a:rPr>
              <a:t>Sort EigenValue tương ứng với EigenVector theo thứ tự λ giảm dần</a:t>
            </a:r>
          </a:p>
        </p:txBody>
      </p:sp>
      <p:sp>
        <p:nvSpPr>
          <p:cNvPr id="14" name="TextBox 14"/>
          <p:cNvSpPr txBox="1"/>
          <p:nvPr/>
        </p:nvSpPr>
        <p:spPr>
          <a:xfrm>
            <a:off x="1028700" y="8759571"/>
            <a:ext cx="16230600" cy="498729"/>
          </a:xfrm>
          <a:prstGeom prst="rect">
            <a:avLst/>
          </a:prstGeom>
        </p:spPr>
        <p:txBody>
          <a:bodyPr lIns="0" tIns="0" rIns="0" bIns="0" rtlCol="0" anchor="t">
            <a:spAutoFit/>
          </a:bodyPr>
          <a:lstStyle/>
          <a:p>
            <a:pPr marL="1036320" lvl="2" indent="-345440">
              <a:lnSpc>
                <a:spcPts val="4128"/>
              </a:lnSpc>
              <a:buFont typeface="Arial"/>
              <a:buChar char="⚬"/>
            </a:pPr>
            <a:r>
              <a:rPr lang="en-US" sz="2400" spc="24">
                <a:solidFill>
                  <a:srgbClr val="FFFFFF"/>
                </a:solidFill>
                <a:latin typeface="Raleway"/>
              </a:rPr>
              <a:t>Tất cả sample X sẽ được project vào không gian nhỏ hơn theo công thưc Y=WT.D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flipH="1">
            <a:off x="-159987" y="8642725"/>
            <a:ext cx="4032504" cy="4114800"/>
          </a:xfrm>
          <a:prstGeom prst="rect">
            <a:avLst/>
          </a:prstGeom>
        </p:spPr>
      </p:pic>
      <p:pic>
        <p:nvPicPr>
          <p:cNvPr id="4" name="Picture 4"/>
          <p:cNvPicPr>
            <a:picLocks noChangeAspect="1"/>
          </p:cNvPicPr>
          <p:nvPr/>
        </p:nvPicPr>
        <p:blipFill>
          <a:blip r:embed="rId5"/>
          <a:srcRect/>
          <a:stretch>
            <a:fillRect/>
          </a:stretch>
        </p:blipFill>
        <p:spPr>
          <a:xfrm>
            <a:off x="5770985" y="3030725"/>
            <a:ext cx="5258205" cy="843466"/>
          </a:xfrm>
          <a:prstGeom prst="rect">
            <a:avLst/>
          </a:prstGeom>
        </p:spPr>
      </p:pic>
      <p:sp>
        <p:nvSpPr>
          <p:cNvPr id="5" name="TextBox 5"/>
          <p:cNvSpPr txBox="1"/>
          <p:nvPr/>
        </p:nvSpPr>
        <p:spPr>
          <a:xfrm>
            <a:off x="1028700" y="895350"/>
            <a:ext cx="16230600" cy="1546479"/>
          </a:xfrm>
          <a:prstGeom prst="rect">
            <a:avLst/>
          </a:prstGeom>
        </p:spPr>
        <p:txBody>
          <a:bodyPr lIns="0" tIns="0" rIns="0" bIns="0" rtlCol="0" anchor="t">
            <a:spAutoFit/>
          </a:bodyPr>
          <a:lstStyle/>
          <a:p>
            <a:pPr marL="518160" lvl="1" indent="-259080">
              <a:lnSpc>
                <a:spcPts val="4128"/>
              </a:lnSpc>
              <a:buFont typeface="Arial"/>
              <a:buChar char="•"/>
            </a:pPr>
            <a:r>
              <a:rPr lang="en-US" sz="2400" spc="24">
                <a:solidFill>
                  <a:srgbClr val="FFFFFF"/>
                </a:solidFill>
                <a:latin typeface="Raleway"/>
              </a:rPr>
              <a:t>Xây dựng PCA space</a:t>
            </a:r>
          </a:p>
          <a:p>
            <a:pPr marL="1036320" lvl="2" indent="-345440">
              <a:lnSpc>
                <a:spcPts val="4128"/>
              </a:lnSpc>
              <a:buFont typeface="Arial"/>
              <a:buChar char="⚬"/>
            </a:pPr>
            <a:r>
              <a:rPr lang="en-US" sz="2400" spc="24">
                <a:solidFill>
                  <a:srgbClr val="FFFFFF"/>
                </a:solidFill>
                <a:latin typeface="Raleway"/>
              </a:rPr>
              <a:t>Để xây dựng không gian nhỏ hơn (từ M  thành k), trong đó k là số eigen value mà ta chọn. Khi đó PCA space được định nghĩa là W = {v_{1},v_{2},..,v_{k}} . Ta viết lại biến Y là project của X qua W như sau: </a:t>
            </a:r>
          </a:p>
        </p:txBody>
      </p:sp>
      <p:sp>
        <p:nvSpPr>
          <p:cNvPr id="6" name="TextBox 6"/>
          <p:cNvSpPr txBox="1"/>
          <p:nvPr/>
        </p:nvSpPr>
        <p:spPr>
          <a:xfrm>
            <a:off x="1028700" y="4479919"/>
            <a:ext cx="16230600" cy="4162806"/>
          </a:xfrm>
          <a:prstGeom prst="rect">
            <a:avLst/>
          </a:prstGeom>
        </p:spPr>
        <p:txBody>
          <a:bodyPr lIns="0" tIns="0" rIns="0" bIns="0" rtlCol="0" anchor="t">
            <a:spAutoFit/>
          </a:bodyPr>
          <a:lstStyle/>
          <a:p>
            <a:pPr marL="518160" lvl="1" indent="-259080">
              <a:lnSpc>
                <a:spcPts val="4152"/>
              </a:lnSpc>
              <a:buFont typeface="Arial"/>
              <a:buChar char="•"/>
            </a:pPr>
            <a:r>
              <a:rPr lang="en-US" sz="2400" spc="24">
                <a:solidFill>
                  <a:srgbClr val="FFFFFF"/>
                </a:solidFill>
                <a:latin typeface="Raleway"/>
              </a:rPr>
              <a:t>Các bước thực hiện thuật toán</a:t>
            </a:r>
          </a:p>
          <a:p>
            <a:pPr marL="1036320" lvl="2" indent="-345440">
              <a:lnSpc>
                <a:spcPts val="4152"/>
              </a:lnSpc>
              <a:buFont typeface="Arial"/>
              <a:buChar char="⚬"/>
            </a:pPr>
            <a:r>
              <a:rPr lang="en-US" sz="2400" spc="24">
                <a:solidFill>
                  <a:srgbClr val="FFFFFF"/>
                </a:solidFill>
                <a:latin typeface="Raleway"/>
              </a:rPr>
              <a:t>Chuẩn bị dữ liệu: Face nên được alignment và có cùng kích thước NxN sau đó chuẩn hóa bằng cách chia 255.</a:t>
            </a:r>
          </a:p>
          <a:p>
            <a:pPr marL="1036320" lvl="2" indent="-345440">
              <a:lnSpc>
                <a:spcPts val="4152"/>
              </a:lnSpc>
              <a:buFont typeface="Arial"/>
              <a:buChar char="⚬"/>
            </a:pPr>
            <a:r>
              <a:rPr lang="en-US" sz="2400" spc="24">
                <a:solidFill>
                  <a:srgbClr val="FFFFFF"/>
                </a:solidFill>
                <a:latin typeface="Raleway"/>
              </a:rPr>
              <a:t>Image sau đó được Flatten thành 1xN^2 pixel, chúng ta có M image nên data sẽ có chiều MxN^2</a:t>
            </a:r>
          </a:p>
          <a:p>
            <a:pPr marL="1036320" lvl="2" indent="-345440">
              <a:lnSpc>
                <a:spcPts val="4152"/>
              </a:lnSpc>
              <a:buFont typeface="Arial"/>
              <a:buChar char="⚬"/>
            </a:pPr>
            <a:r>
              <a:rPr lang="en-US" sz="2400" spc="24">
                <a:solidFill>
                  <a:srgbClr val="FFFFFF"/>
                </a:solidFill>
                <a:latin typeface="Raleway"/>
              </a:rPr>
              <a:t>Sau đó chúng ta tính mean và tính toán covariance như ở thuật toán PCA ở trên.</a:t>
            </a:r>
          </a:p>
          <a:p>
            <a:pPr marL="1036320" lvl="2" indent="-345440">
              <a:lnSpc>
                <a:spcPts val="4152"/>
              </a:lnSpc>
              <a:buFont typeface="Arial"/>
              <a:buChar char="⚬"/>
            </a:pPr>
            <a:r>
              <a:rPr lang="en-US" sz="2400" spc="24">
                <a:solidFill>
                  <a:srgbClr val="FFFFFF"/>
                </a:solidFill>
                <a:latin typeface="Raleway"/>
              </a:rPr>
              <a:t>Điểm khác biệt là covarian có chiều N^2xN^2 quá lớn để tính trực tiếp eigen vector và egien value nên người ta sẽ tính eigen vector của MxM. Sau đó tính ngược lại cho N^2xN^2</a:t>
            </a:r>
          </a:p>
          <a:p>
            <a:pPr marL="1036320" lvl="2" indent="-345440">
              <a:lnSpc>
                <a:spcPts val="4152"/>
              </a:lnSpc>
              <a:buFont typeface="Arial"/>
              <a:buChar char="⚬"/>
            </a:pPr>
            <a:r>
              <a:rPr lang="en-US" sz="2400" spc="24">
                <a:solidFill>
                  <a:srgbClr val="FFFFFF"/>
                </a:solidFill>
                <a:latin typeface="Raleway"/>
              </a:rPr>
              <a:t>Cuối cùng chọn số eigen vector để chiếu data sang không gian mới lấy nó là feature để training.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1771186" y="1028700"/>
            <a:ext cx="5488115" cy="8229600"/>
          </a:xfrm>
          <a:prstGeom prst="rect">
            <a:avLst/>
          </a:prstGeom>
        </p:spPr>
      </p:pic>
      <p:sp>
        <p:nvSpPr>
          <p:cNvPr id="4" name="TextBox 4"/>
          <p:cNvSpPr txBox="1"/>
          <p:nvPr/>
        </p:nvSpPr>
        <p:spPr>
          <a:xfrm>
            <a:off x="1028700" y="2190987"/>
            <a:ext cx="5597516" cy="506222"/>
          </a:xfrm>
          <a:prstGeom prst="rect">
            <a:avLst/>
          </a:prstGeom>
        </p:spPr>
        <p:txBody>
          <a:bodyPr lIns="0" tIns="0" rIns="0" bIns="0" rtlCol="0" anchor="t">
            <a:spAutoFit/>
          </a:bodyPr>
          <a:lstStyle/>
          <a:p>
            <a:pPr>
              <a:lnSpc>
                <a:spcPts val="3904"/>
              </a:lnSpc>
            </a:pPr>
            <a:r>
              <a:rPr lang="en-US" sz="3200">
                <a:solidFill>
                  <a:srgbClr val="FFFFFF"/>
                </a:solidFill>
                <a:latin typeface="Raleway Bold"/>
              </a:rPr>
              <a:t>Thuật toán SVM</a:t>
            </a:r>
          </a:p>
        </p:txBody>
      </p:sp>
      <p:sp>
        <p:nvSpPr>
          <p:cNvPr id="5" name="TextBox 5"/>
          <p:cNvSpPr txBox="1"/>
          <p:nvPr/>
        </p:nvSpPr>
        <p:spPr>
          <a:xfrm>
            <a:off x="1028700" y="2993898"/>
            <a:ext cx="8115300" cy="5213604"/>
          </a:xfrm>
          <a:prstGeom prst="rect">
            <a:avLst/>
          </a:prstGeom>
        </p:spPr>
        <p:txBody>
          <a:bodyPr lIns="0" tIns="0" rIns="0" bIns="0" rtlCol="0" anchor="t">
            <a:spAutoFit/>
          </a:bodyPr>
          <a:lstStyle/>
          <a:p>
            <a:pPr marL="518160" lvl="1" indent="-259080">
              <a:lnSpc>
                <a:spcPts val="4128"/>
              </a:lnSpc>
              <a:buFont typeface="Arial"/>
              <a:buChar char="•"/>
            </a:pPr>
            <a:r>
              <a:rPr lang="en-US" sz="2400" spc="24">
                <a:solidFill>
                  <a:srgbClr val="FFFFFF"/>
                </a:solidFill>
                <a:latin typeface="Raleway"/>
              </a:rPr>
              <a:t>Giới thiệu</a:t>
            </a:r>
          </a:p>
          <a:p>
            <a:pPr marL="1036320" lvl="2" indent="-345440">
              <a:lnSpc>
                <a:spcPts val="4128"/>
              </a:lnSpc>
              <a:buFont typeface="Arial"/>
              <a:buChar char="⚬"/>
            </a:pPr>
            <a:r>
              <a:rPr lang="en-US" sz="2400" spc="24">
                <a:solidFill>
                  <a:srgbClr val="FFFFFF"/>
                </a:solidFill>
                <a:latin typeface="Raleway"/>
              </a:rPr>
              <a:t>SVM là một thuật toán thuộc nhóm học có giám sát dùng để phân chia dữ liệu</a:t>
            </a:r>
            <a:r>
              <a:rPr lang="en-US" sz="2400" spc="12">
                <a:solidFill>
                  <a:srgbClr val="FFFFFF"/>
                </a:solidFill>
                <a:latin typeface="Arimo"/>
              </a:rPr>
              <a:t> thành các nhóm riêng biệt</a:t>
            </a:r>
          </a:p>
          <a:p>
            <a:pPr>
              <a:lnSpc>
                <a:spcPts val="4128"/>
              </a:lnSpc>
            </a:pPr>
            <a:endParaRPr lang="en-US" sz="2400" spc="12">
              <a:solidFill>
                <a:srgbClr val="FFFFFF"/>
              </a:solidFill>
              <a:latin typeface="Arimo"/>
            </a:endParaRPr>
          </a:p>
          <a:p>
            <a:pPr marL="1036320" lvl="2" indent="-345440">
              <a:lnSpc>
                <a:spcPts val="4128"/>
              </a:lnSpc>
              <a:buFont typeface="Arial"/>
              <a:buChar char="⚬"/>
            </a:pPr>
            <a:r>
              <a:rPr lang="en-US" sz="2400" spc="12">
                <a:solidFill>
                  <a:srgbClr val="FFFFFF"/>
                </a:solidFill>
                <a:latin typeface="Arimo"/>
              </a:rPr>
              <a:t>Mục tiêu của SVM là tìm ra một siêu phẳng trong không gian N chiều chia dữ liệu thành hai phần tương ứng với lớp của chúng</a:t>
            </a:r>
          </a:p>
          <a:p>
            <a:pPr>
              <a:lnSpc>
                <a:spcPts val="4128"/>
              </a:lnSpc>
            </a:pPr>
            <a:endParaRPr lang="en-US" sz="2400" spc="12">
              <a:solidFill>
                <a:srgbClr val="FFFFFF"/>
              </a:solidFill>
              <a:latin typeface="Arimo"/>
            </a:endParaRPr>
          </a:p>
          <a:p>
            <a:pPr marL="1036320" lvl="2" indent="-345440">
              <a:lnSpc>
                <a:spcPts val="4128"/>
              </a:lnSpc>
              <a:buFont typeface="Arial"/>
              <a:buChar char="⚬"/>
            </a:pPr>
            <a:r>
              <a:rPr lang="en-US" sz="2400" spc="12">
                <a:solidFill>
                  <a:srgbClr val="FFFFFF"/>
                </a:solidFill>
                <a:latin typeface="Arimo"/>
              </a:rPr>
              <a:t>SVM được sử dụng chủ yếu cho việc phân loại.</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flipH="1">
            <a:off x="-159987" y="8642725"/>
            <a:ext cx="4032504" cy="4114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956" b="395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520070" y="2946562"/>
            <a:ext cx="4032264" cy="1683032"/>
          </a:xfrm>
          <a:prstGeom prst="rect">
            <a:avLst/>
          </a:prstGeom>
        </p:spPr>
      </p:pic>
      <p:pic>
        <p:nvPicPr>
          <p:cNvPr id="4" name="Picture 4"/>
          <p:cNvPicPr>
            <a:picLocks noChangeAspect="1"/>
          </p:cNvPicPr>
          <p:nvPr/>
        </p:nvPicPr>
        <p:blipFill>
          <a:blip r:embed="rId4"/>
          <a:srcRect/>
          <a:stretch>
            <a:fillRect/>
          </a:stretch>
        </p:blipFill>
        <p:spPr>
          <a:xfrm>
            <a:off x="6520070" y="6776375"/>
            <a:ext cx="5095959" cy="1849644"/>
          </a:xfrm>
          <a:prstGeom prst="rect">
            <a:avLst/>
          </a:prstGeom>
        </p:spPr>
      </p:pic>
      <p:sp>
        <p:nvSpPr>
          <p:cNvPr id="5" name="TextBox 5"/>
          <p:cNvSpPr txBox="1"/>
          <p:nvPr/>
        </p:nvSpPr>
        <p:spPr>
          <a:xfrm>
            <a:off x="1028700" y="895350"/>
            <a:ext cx="16230600" cy="1546479"/>
          </a:xfrm>
          <a:prstGeom prst="rect">
            <a:avLst/>
          </a:prstGeom>
        </p:spPr>
        <p:txBody>
          <a:bodyPr lIns="0" tIns="0" rIns="0" bIns="0" rtlCol="0" anchor="t">
            <a:spAutoFit/>
          </a:bodyPr>
          <a:lstStyle/>
          <a:p>
            <a:pPr marL="1036320" lvl="2" indent="-345440">
              <a:lnSpc>
                <a:spcPts val="4128"/>
              </a:lnSpc>
              <a:buFont typeface="Arial"/>
              <a:buChar char="⚬"/>
            </a:pPr>
            <a:r>
              <a:rPr lang="en-US" sz="2400" spc="12">
                <a:solidFill>
                  <a:srgbClr val="FFFFFF"/>
                </a:solidFill>
                <a:latin typeface="Arimo Medium"/>
              </a:rPr>
              <a:t>Khoảng cách từ một điểm tới một siêu mặt phẳng</a:t>
            </a:r>
          </a:p>
          <a:p>
            <a:pPr marL="1554480" lvl="3" indent="-388620">
              <a:lnSpc>
                <a:spcPts val="4128"/>
              </a:lnSpc>
              <a:buFont typeface="Arial"/>
              <a:buChar char="￭"/>
            </a:pPr>
            <a:r>
              <a:rPr lang="en-US" sz="2400" spc="24">
                <a:solidFill>
                  <a:srgbClr val="FFFFFF"/>
                </a:solidFill>
                <a:latin typeface="Raleway Medium"/>
              </a:rPr>
              <a:t>Trong không gian 2 chiều, ta biết rằng khoảng cách từ một điểm (x0,y0) tới đường thẳng </a:t>
            </a:r>
          </a:p>
          <a:p>
            <a:pPr>
              <a:lnSpc>
                <a:spcPts val="4128"/>
              </a:lnSpc>
            </a:pPr>
            <a:r>
              <a:rPr lang="en-US" sz="2400" spc="24">
                <a:solidFill>
                  <a:srgbClr val="FFFFFF"/>
                </a:solidFill>
                <a:latin typeface="Raleway Medium"/>
              </a:rPr>
              <a:t>w1.x + w2.y + b = 0 được xác định: </a:t>
            </a:r>
          </a:p>
        </p:txBody>
      </p:sp>
      <p:sp>
        <p:nvSpPr>
          <p:cNvPr id="6" name="TextBox 6"/>
          <p:cNvSpPr txBox="1"/>
          <p:nvPr/>
        </p:nvSpPr>
        <p:spPr>
          <a:xfrm>
            <a:off x="1028700" y="5282766"/>
            <a:ext cx="16230600" cy="1022604"/>
          </a:xfrm>
          <a:prstGeom prst="rect">
            <a:avLst/>
          </a:prstGeom>
        </p:spPr>
        <p:txBody>
          <a:bodyPr lIns="0" tIns="0" rIns="0" bIns="0" rtlCol="0" anchor="t">
            <a:spAutoFit/>
          </a:bodyPr>
          <a:lstStyle/>
          <a:p>
            <a:pPr marL="1554480" lvl="3" indent="-388620">
              <a:lnSpc>
                <a:spcPts val="4128"/>
              </a:lnSpc>
              <a:buFont typeface="Arial"/>
              <a:buChar char="￭"/>
            </a:pPr>
            <a:r>
              <a:rPr lang="en-US" sz="2400" spc="24">
                <a:solidFill>
                  <a:srgbClr val="FFFFFF"/>
                </a:solidFill>
                <a:latin typeface="Raleway Medium"/>
              </a:rPr>
              <a:t>Trong không gian 3 chiều, khoảng cách từ một điểm (x0,y0,z0) tới một mặt phẳng </a:t>
            </a:r>
          </a:p>
          <a:p>
            <a:pPr>
              <a:lnSpc>
                <a:spcPts val="4128"/>
              </a:lnSpc>
            </a:pPr>
            <a:r>
              <a:rPr lang="en-US" sz="2400" spc="24">
                <a:solidFill>
                  <a:srgbClr val="FFFFFF"/>
                </a:solidFill>
                <a:latin typeface="Raleway Medium"/>
              </a:rPr>
              <a:t>w1.x + w2.y + w3.z + b = 0 được xác định: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629007" y="2570732"/>
            <a:ext cx="10072114" cy="2572768"/>
          </a:xfrm>
          <a:prstGeom prst="rect">
            <a:avLst/>
          </a:prstGeom>
        </p:spPr>
      </p:pic>
      <p:sp>
        <p:nvSpPr>
          <p:cNvPr id="4" name="TextBox 4"/>
          <p:cNvSpPr txBox="1"/>
          <p:nvPr/>
        </p:nvSpPr>
        <p:spPr>
          <a:xfrm>
            <a:off x="1028700" y="895350"/>
            <a:ext cx="16230600" cy="1022604"/>
          </a:xfrm>
          <a:prstGeom prst="rect">
            <a:avLst/>
          </a:prstGeom>
        </p:spPr>
        <p:txBody>
          <a:bodyPr lIns="0" tIns="0" rIns="0" bIns="0" rtlCol="0" anchor="t">
            <a:spAutoFit/>
          </a:bodyPr>
          <a:lstStyle/>
          <a:p>
            <a:pPr marL="1554480" lvl="3" indent="-388620">
              <a:lnSpc>
                <a:spcPts val="4128"/>
              </a:lnSpc>
              <a:buFont typeface="Arial"/>
              <a:buChar char="￭"/>
            </a:pPr>
            <a:r>
              <a:rPr lang="en-US" sz="2400" spc="24">
                <a:solidFill>
                  <a:srgbClr val="FFFFFF"/>
                </a:solidFill>
                <a:latin typeface="Raleway"/>
              </a:rPr>
              <a:t>Tổng quát trên không gian nhiều chiều: Khoảng cách từ một điểm (vector) có toạ độ x0 tới siêu mặt phẳng (hyperplane) có phương trình w^T.x + b = 0 được xác định bởi: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l="4722" t="6721" r="4014" b="3184"/>
          <a:stretch>
            <a:fillRect/>
          </a:stretch>
        </p:blipFill>
        <p:spPr>
          <a:xfrm>
            <a:off x="4754016" y="2783159"/>
            <a:ext cx="8779969" cy="5785258"/>
          </a:xfrm>
          <a:prstGeom prst="rect">
            <a:avLst/>
          </a:prstGeom>
        </p:spPr>
      </p:pic>
      <p:sp>
        <p:nvSpPr>
          <p:cNvPr id="4" name="TextBox 4"/>
          <p:cNvSpPr txBox="1"/>
          <p:nvPr/>
        </p:nvSpPr>
        <p:spPr>
          <a:xfrm>
            <a:off x="1028700" y="971550"/>
            <a:ext cx="16230600" cy="1253490"/>
          </a:xfrm>
          <a:prstGeom prst="rect">
            <a:avLst/>
          </a:prstGeom>
        </p:spPr>
        <p:txBody>
          <a:bodyPr lIns="0" tIns="0" rIns="0" bIns="0" rtlCol="0" anchor="t">
            <a:spAutoFit/>
          </a:bodyPr>
          <a:lstStyle/>
          <a:p>
            <a:pPr marL="518160" lvl="1" indent="-259080">
              <a:lnSpc>
                <a:spcPts val="3359"/>
              </a:lnSpc>
              <a:buFont typeface="Arial"/>
              <a:buChar char="•"/>
            </a:pPr>
            <a:r>
              <a:rPr lang="en-US" sz="2400" spc="24">
                <a:solidFill>
                  <a:srgbClr val="FFFFFF"/>
                </a:solidFill>
                <a:latin typeface="Raleway"/>
              </a:rPr>
              <a:t>Bài toán phân chia hai classes</a:t>
            </a:r>
          </a:p>
          <a:p>
            <a:pPr marL="1036320" lvl="2" indent="-345440">
              <a:lnSpc>
                <a:spcPts val="3359"/>
              </a:lnSpc>
              <a:buFont typeface="Arial"/>
              <a:buChar char="⚬"/>
            </a:pPr>
            <a:r>
              <a:rPr lang="en-US" sz="2400" spc="24">
                <a:solidFill>
                  <a:srgbClr val="FFFFFF"/>
                </a:solidFill>
                <a:latin typeface="Raleway"/>
              </a:rPr>
              <a:t> Ta thấy có thể tìm được rất nhiều các đường thẳng để phân chia 2 bộ điểm xanh, đỏ. Vậy đường thẳng như thế nào được coi là tối ưu?.</a:t>
            </a:r>
          </a:p>
        </p:txBody>
      </p:sp>
      <p:sp>
        <p:nvSpPr>
          <p:cNvPr id="5" name="TextBox 5"/>
          <p:cNvSpPr txBox="1"/>
          <p:nvPr/>
        </p:nvSpPr>
        <p:spPr>
          <a:xfrm>
            <a:off x="5585296" y="8843010"/>
            <a:ext cx="7117407" cy="415290"/>
          </a:xfrm>
          <a:prstGeom prst="rect">
            <a:avLst/>
          </a:prstGeom>
        </p:spPr>
        <p:txBody>
          <a:bodyPr lIns="0" tIns="0" rIns="0" bIns="0" rtlCol="0" anchor="t">
            <a:spAutoFit/>
          </a:bodyPr>
          <a:lstStyle/>
          <a:p>
            <a:pPr algn="ctr">
              <a:lnSpc>
                <a:spcPts val="3359"/>
              </a:lnSpc>
              <a:spcBef>
                <a:spcPct val="0"/>
              </a:spcBef>
            </a:pPr>
            <a:r>
              <a:rPr lang="en-US" sz="2400" spc="24">
                <a:solidFill>
                  <a:srgbClr val="FFFFFF"/>
                </a:solidFill>
                <a:latin typeface="Raleway"/>
              </a:rPr>
              <a:t>Các mặt phân cách hai classes linearly separable.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l="7329" t="7329" r="7105" b="3664"/>
          <a:stretch>
            <a:fillRect/>
          </a:stretch>
        </p:blipFill>
        <p:spPr>
          <a:xfrm>
            <a:off x="1028700" y="1932048"/>
            <a:ext cx="7956274" cy="5517500"/>
          </a:xfrm>
          <a:prstGeom prst="rect">
            <a:avLst/>
          </a:prstGeom>
        </p:spPr>
      </p:pic>
      <p:pic>
        <p:nvPicPr>
          <p:cNvPr id="4" name="Picture 4"/>
          <p:cNvPicPr>
            <a:picLocks noChangeAspect="1"/>
          </p:cNvPicPr>
          <p:nvPr/>
        </p:nvPicPr>
        <p:blipFill>
          <a:blip r:embed="rId4"/>
          <a:srcRect l="6051" t="8428" r="6777" b="2565"/>
          <a:stretch>
            <a:fillRect/>
          </a:stretch>
        </p:blipFill>
        <p:spPr>
          <a:xfrm>
            <a:off x="9144000" y="1932048"/>
            <a:ext cx="8181327" cy="5517500"/>
          </a:xfrm>
          <a:prstGeom prst="rect">
            <a:avLst/>
          </a:prstGeom>
        </p:spPr>
      </p:pic>
      <p:sp>
        <p:nvSpPr>
          <p:cNvPr id="5" name="TextBox 5"/>
          <p:cNvSpPr txBox="1"/>
          <p:nvPr/>
        </p:nvSpPr>
        <p:spPr>
          <a:xfrm>
            <a:off x="5030759" y="7939662"/>
            <a:ext cx="7908429" cy="415290"/>
          </a:xfrm>
          <a:prstGeom prst="rect">
            <a:avLst/>
          </a:prstGeom>
        </p:spPr>
        <p:txBody>
          <a:bodyPr lIns="0" tIns="0" rIns="0" bIns="0" rtlCol="0" anchor="t">
            <a:spAutoFit/>
          </a:bodyPr>
          <a:lstStyle/>
          <a:p>
            <a:pPr algn="ctr">
              <a:lnSpc>
                <a:spcPts val="3359"/>
              </a:lnSpc>
              <a:spcBef>
                <a:spcPct val="0"/>
              </a:spcBef>
            </a:pPr>
            <a:r>
              <a:rPr lang="en-US" sz="2400" spc="24">
                <a:solidFill>
                  <a:srgbClr val="FFFFFF"/>
                </a:solidFill>
                <a:latin typeface="Raleway"/>
              </a:rPr>
              <a:t>Margin của hai classes là bằng nhau và lớn nhất có thể.</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944643" y="368587"/>
            <a:ext cx="9114757" cy="5638594"/>
          </a:xfrm>
          <a:prstGeom prst="rect">
            <a:avLst/>
          </a:prstGeom>
        </p:spPr>
      </p:pic>
      <p:pic>
        <p:nvPicPr>
          <p:cNvPr id="4" name="Picture 4"/>
          <p:cNvPicPr>
            <a:picLocks noChangeAspect="1"/>
          </p:cNvPicPr>
          <p:nvPr/>
        </p:nvPicPr>
        <p:blipFill>
          <a:blip r:embed="rId4"/>
          <a:srcRect/>
          <a:stretch>
            <a:fillRect/>
          </a:stretch>
        </p:blipFill>
        <p:spPr>
          <a:xfrm>
            <a:off x="3476302" y="5538836"/>
            <a:ext cx="3020739" cy="1377881"/>
          </a:xfrm>
          <a:prstGeom prst="rect">
            <a:avLst/>
          </a:prstGeom>
        </p:spPr>
      </p:pic>
      <p:sp>
        <p:nvSpPr>
          <p:cNvPr id="5" name="TextBox 5"/>
          <p:cNvSpPr txBox="1"/>
          <p:nvPr/>
        </p:nvSpPr>
        <p:spPr>
          <a:xfrm>
            <a:off x="1028700" y="3222261"/>
            <a:ext cx="7171521" cy="415290"/>
          </a:xfrm>
          <a:prstGeom prst="rect">
            <a:avLst/>
          </a:prstGeom>
        </p:spPr>
        <p:txBody>
          <a:bodyPr lIns="0" tIns="0" rIns="0" bIns="0" rtlCol="0" anchor="t">
            <a:spAutoFit/>
          </a:bodyPr>
          <a:lstStyle/>
          <a:p>
            <a:pPr marL="518160" lvl="1" indent="-259080">
              <a:lnSpc>
                <a:spcPts val="3359"/>
              </a:lnSpc>
              <a:buFont typeface="Arial"/>
              <a:buChar char="•"/>
            </a:pPr>
            <a:r>
              <a:rPr lang="en-US" sz="2400" spc="24">
                <a:solidFill>
                  <a:srgbClr val="FFFFFF"/>
                </a:solidFill>
                <a:latin typeface="Raleway"/>
              </a:rPr>
              <a:t>Xây dựng bài toán tối ưu cho SVM</a:t>
            </a:r>
          </a:p>
        </p:txBody>
      </p:sp>
      <p:sp>
        <p:nvSpPr>
          <p:cNvPr id="6" name="TextBox 6"/>
          <p:cNvSpPr txBox="1"/>
          <p:nvPr/>
        </p:nvSpPr>
        <p:spPr>
          <a:xfrm>
            <a:off x="14909468" y="5605928"/>
            <a:ext cx="3370511" cy="415290"/>
          </a:xfrm>
          <a:prstGeom prst="rect">
            <a:avLst/>
          </a:prstGeom>
        </p:spPr>
        <p:txBody>
          <a:bodyPr lIns="0" tIns="0" rIns="0" bIns="0" rtlCol="0" anchor="t">
            <a:spAutoFit/>
          </a:bodyPr>
          <a:lstStyle/>
          <a:p>
            <a:pPr algn="ctr">
              <a:lnSpc>
                <a:spcPts val="3359"/>
              </a:lnSpc>
              <a:spcBef>
                <a:spcPct val="0"/>
              </a:spcBef>
            </a:pPr>
            <a:r>
              <a:rPr lang="en-US" sz="2400" spc="24" dirty="0" err="1">
                <a:solidFill>
                  <a:srgbClr val="FFFFFF"/>
                </a:solidFill>
                <a:latin typeface="Raleway"/>
              </a:rPr>
              <a:t>Phân</a:t>
            </a:r>
            <a:r>
              <a:rPr lang="en-US" sz="2400" spc="24" dirty="0">
                <a:solidFill>
                  <a:srgbClr val="FFFFFF"/>
                </a:solidFill>
                <a:latin typeface="Raleway"/>
              </a:rPr>
              <a:t> </a:t>
            </a:r>
            <a:r>
              <a:rPr lang="en-US" sz="2400" spc="24" dirty="0" err="1">
                <a:solidFill>
                  <a:srgbClr val="FFFFFF"/>
                </a:solidFill>
                <a:latin typeface="Raleway"/>
              </a:rPr>
              <a:t>tích</a:t>
            </a:r>
            <a:r>
              <a:rPr lang="en-US" sz="2400" spc="24" dirty="0">
                <a:solidFill>
                  <a:srgbClr val="FFFFFF"/>
                </a:solidFill>
                <a:latin typeface="Raleway"/>
              </a:rPr>
              <a:t> </a:t>
            </a:r>
            <a:r>
              <a:rPr lang="en-US" sz="2400" spc="24" dirty="0" err="1">
                <a:solidFill>
                  <a:srgbClr val="FFFFFF"/>
                </a:solidFill>
                <a:latin typeface="Raleway"/>
              </a:rPr>
              <a:t>bài</a:t>
            </a:r>
            <a:r>
              <a:rPr lang="en-US" sz="2400" spc="24" dirty="0">
                <a:solidFill>
                  <a:srgbClr val="FFFFFF"/>
                </a:solidFill>
                <a:latin typeface="Raleway"/>
              </a:rPr>
              <a:t> </a:t>
            </a:r>
            <a:r>
              <a:rPr lang="en-US" sz="2400" spc="24" dirty="0" err="1">
                <a:solidFill>
                  <a:srgbClr val="FFFFFF"/>
                </a:solidFill>
                <a:latin typeface="Raleway"/>
              </a:rPr>
              <a:t>toán</a:t>
            </a:r>
            <a:r>
              <a:rPr lang="en-US" sz="2400" spc="24" dirty="0">
                <a:solidFill>
                  <a:srgbClr val="FFFFFF"/>
                </a:solidFill>
                <a:latin typeface="Raleway"/>
              </a:rPr>
              <a:t> SVM.</a:t>
            </a:r>
          </a:p>
        </p:txBody>
      </p:sp>
      <p:sp>
        <p:nvSpPr>
          <p:cNvPr id="7" name="TextBox 7"/>
          <p:cNvSpPr txBox="1"/>
          <p:nvPr/>
        </p:nvSpPr>
        <p:spPr>
          <a:xfrm>
            <a:off x="1028700" y="3866246"/>
            <a:ext cx="7171521" cy="1672590"/>
          </a:xfrm>
          <a:prstGeom prst="rect">
            <a:avLst/>
          </a:prstGeom>
        </p:spPr>
        <p:txBody>
          <a:bodyPr lIns="0" tIns="0" rIns="0" bIns="0" rtlCol="0" anchor="t">
            <a:spAutoFit/>
          </a:bodyPr>
          <a:lstStyle/>
          <a:p>
            <a:pPr marL="1036320" lvl="2" indent="-345440">
              <a:lnSpc>
                <a:spcPts val="3359"/>
              </a:lnSpc>
              <a:buFont typeface="Arial"/>
              <a:buChar char="⚬"/>
            </a:pPr>
            <a:r>
              <a:rPr lang="en-US" sz="2400" spc="24" dirty="0">
                <a:solidFill>
                  <a:srgbClr val="FFFFFF"/>
                </a:solidFill>
                <a:latin typeface="Raleway"/>
              </a:rPr>
              <a:t>Ta </a:t>
            </a:r>
            <a:r>
              <a:rPr lang="en-US" sz="2400" spc="24" dirty="0" err="1">
                <a:solidFill>
                  <a:srgbClr val="FFFFFF"/>
                </a:solidFill>
                <a:latin typeface="Raleway"/>
              </a:rPr>
              <a:t>quan</a:t>
            </a:r>
            <a:r>
              <a:rPr lang="en-US" sz="2400" spc="24" dirty="0">
                <a:solidFill>
                  <a:srgbClr val="FFFFFF"/>
                </a:solidFill>
                <a:latin typeface="Raleway"/>
              </a:rPr>
              <a:t> </a:t>
            </a:r>
            <a:r>
              <a:rPr lang="en-US" sz="2400" spc="24" dirty="0" err="1">
                <a:solidFill>
                  <a:srgbClr val="FFFFFF"/>
                </a:solidFill>
                <a:latin typeface="Raleway"/>
              </a:rPr>
              <a:t>sát</a:t>
            </a:r>
            <a:r>
              <a:rPr lang="en-US" sz="2400" spc="24" dirty="0">
                <a:solidFill>
                  <a:srgbClr val="FFFFFF"/>
                </a:solidFill>
                <a:latin typeface="Raleway"/>
              </a:rPr>
              <a:t> </a:t>
            </a:r>
            <a:r>
              <a:rPr lang="en-US" sz="2400" spc="24" dirty="0" err="1">
                <a:solidFill>
                  <a:srgbClr val="FFFFFF"/>
                </a:solidFill>
                <a:latin typeface="Raleway"/>
              </a:rPr>
              <a:t>thấy</a:t>
            </a:r>
            <a:r>
              <a:rPr lang="en-US" sz="2400" spc="24" dirty="0">
                <a:solidFill>
                  <a:srgbClr val="FFFFFF"/>
                </a:solidFill>
                <a:latin typeface="Raleway"/>
              </a:rPr>
              <a:t> </a:t>
            </a:r>
            <a:r>
              <a:rPr lang="en-US" sz="2400" spc="24" dirty="0" err="1">
                <a:solidFill>
                  <a:srgbClr val="FFFFFF"/>
                </a:solidFill>
                <a:latin typeface="Raleway"/>
              </a:rPr>
              <a:t>một</a:t>
            </a:r>
            <a:r>
              <a:rPr lang="en-US" sz="2400" spc="24" dirty="0">
                <a:solidFill>
                  <a:srgbClr val="FFFFFF"/>
                </a:solidFill>
                <a:latin typeface="Raleway"/>
              </a:rPr>
              <a:t> </a:t>
            </a:r>
            <a:r>
              <a:rPr lang="en-US" sz="2400" spc="24" dirty="0" err="1">
                <a:solidFill>
                  <a:srgbClr val="FFFFFF"/>
                </a:solidFill>
                <a:latin typeface="Raleway"/>
              </a:rPr>
              <a:t>điểm</a:t>
            </a:r>
            <a:r>
              <a:rPr lang="en-US" sz="2400" spc="24" dirty="0">
                <a:solidFill>
                  <a:srgbClr val="FFFFFF"/>
                </a:solidFill>
                <a:latin typeface="Raleway"/>
              </a:rPr>
              <a:t> </a:t>
            </a:r>
            <a:r>
              <a:rPr lang="en-US" sz="2400" spc="24" dirty="0" err="1">
                <a:solidFill>
                  <a:srgbClr val="FFFFFF"/>
                </a:solidFill>
                <a:latin typeface="Raleway"/>
              </a:rPr>
              <a:t>quan</a:t>
            </a:r>
            <a:r>
              <a:rPr lang="en-US" sz="2400" spc="24" dirty="0">
                <a:solidFill>
                  <a:srgbClr val="FFFFFF"/>
                </a:solidFill>
                <a:latin typeface="Raleway"/>
              </a:rPr>
              <a:t> </a:t>
            </a:r>
            <a:r>
              <a:rPr lang="en-US" sz="2400" spc="24" dirty="0" err="1">
                <a:solidFill>
                  <a:srgbClr val="FFFFFF"/>
                </a:solidFill>
                <a:latin typeface="Raleway"/>
              </a:rPr>
              <a:t>trọng</a:t>
            </a:r>
            <a:r>
              <a:rPr lang="en-US" sz="2400" spc="24" dirty="0">
                <a:solidFill>
                  <a:srgbClr val="FFFFFF"/>
                </a:solidFill>
                <a:latin typeface="Raleway"/>
              </a:rPr>
              <a:t> </a:t>
            </a:r>
            <a:r>
              <a:rPr lang="en-US" sz="2400" spc="24" dirty="0" err="1">
                <a:solidFill>
                  <a:srgbClr val="FFFFFF"/>
                </a:solidFill>
                <a:latin typeface="Raleway"/>
              </a:rPr>
              <a:t>sau</a:t>
            </a:r>
            <a:r>
              <a:rPr lang="en-US" sz="2400" spc="24" dirty="0">
                <a:solidFill>
                  <a:srgbClr val="FFFFFF"/>
                </a:solidFill>
                <a:latin typeface="Raleway"/>
              </a:rPr>
              <a:t> </a:t>
            </a:r>
            <a:r>
              <a:rPr lang="en-US" sz="2400" spc="24" dirty="0" err="1">
                <a:solidFill>
                  <a:srgbClr val="FFFFFF"/>
                </a:solidFill>
                <a:latin typeface="Raleway"/>
              </a:rPr>
              <a:t>đây</a:t>
            </a:r>
            <a:r>
              <a:rPr lang="en-US" sz="2400" spc="24" dirty="0">
                <a:solidFill>
                  <a:srgbClr val="FFFFFF"/>
                </a:solidFill>
                <a:latin typeface="Raleway"/>
              </a:rPr>
              <a:t>: </a:t>
            </a:r>
            <a:r>
              <a:rPr lang="en-US" sz="2400" spc="24" dirty="0" err="1">
                <a:solidFill>
                  <a:srgbClr val="FFFFFF"/>
                </a:solidFill>
                <a:latin typeface="Raleway"/>
              </a:rPr>
              <a:t>với</a:t>
            </a:r>
            <a:r>
              <a:rPr lang="en-US" sz="2400" spc="24" dirty="0">
                <a:solidFill>
                  <a:srgbClr val="FFFFFF"/>
                </a:solidFill>
                <a:latin typeface="Raleway"/>
              </a:rPr>
              <a:t> </a:t>
            </a:r>
            <a:r>
              <a:rPr lang="en-US" sz="2400" spc="24" dirty="0" err="1">
                <a:solidFill>
                  <a:srgbClr val="FFFFFF"/>
                </a:solidFill>
                <a:latin typeface="Raleway"/>
              </a:rPr>
              <a:t>cặp</a:t>
            </a:r>
            <a:r>
              <a:rPr lang="en-US" sz="2400" spc="24" dirty="0">
                <a:solidFill>
                  <a:srgbClr val="FFFFFF"/>
                </a:solidFill>
                <a:latin typeface="Raleway"/>
              </a:rPr>
              <a:t> </a:t>
            </a:r>
            <a:r>
              <a:rPr lang="en-US" sz="2400" spc="24" dirty="0" err="1">
                <a:solidFill>
                  <a:srgbClr val="FFFFFF"/>
                </a:solidFill>
                <a:latin typeface="Raleway"/>
              </a:rPr>
              <a:t>dữ</a:t>
            </a:r>
            <a:r>
              <a:rPr lang="en-US" sz="2400" spc="24" dirty="0">
                <a:solidFill>
                  <a:srgbClr val="FFFFFF"/>
                </a:solidFill>
                <a:latin typeface="Raleway"/>
              </a:rPr>
              <a:t> </a:t>
            </a:r>
            <a:r>
              <a:rPr lang="en-US" sz="2400" spc="24" dirty="0" err="1">
                <a:solidFill>
                  <a:srgbClr val="FFFFFF"/>
                </a:solidFill>
                <a:latin typeface="Raleway"/>
              </a:rPr>
              <a:t>liệu</a:t>
            </a:r>
            <a:r>
              <a:rPr lang="en-US" sz="2400" spc="24" dirty="0">
                <a:solidFill>
                  <a:srgbClr val="FFFFFF"/>
                </a:solidFill>
                <a:latin typeface="Raleway"/>
              </a:rPr>
              <a:t> (</a:t>
            </a:r>
            <a:r>
              <a:rPr lang="en-US" sz="2400" spc="24" dirty="0" err="1">
                <a:solidFill>
                  <a:srgbClr val="FFFFFF"/>
                </a:solidFill>
                <a:latin typeface="Raleway"/>
              </a:rPr>
              <a:t>xn,yn</a:t>
            </a:r>
            <a:r>
              <a:rPr lang="en-US" sz="2400" spc="24" dirty="0">
                <a:solidFill>
                  <a:srgbClr val="FFFFFF"/>
                </a:solidFill>
                <a:latin typeface="Raleway"/>
              </a:rPr>
              <a:t>) </a:t>
            </a:r>
            <a:r>
              <a:rPr lang="en-US" sz="2400" spc="24" dirty="0" err="1">
                <a:solidFill>
                  <a:srgbClr val="FFFFFF"/>
                </a:solidFill>
                <a:latin typeface="Raleway"/>
              </a:rPr>
              <a:t>bất</a:t>
            </a:r>
            <a:r>
              <a:rPr lang="en-US" sz="2400" spc="24" dirty="0">
                <a:solidFill>
                  <a:srgbClr val="FFFFFF"/>
                </a:solidFill>
                <a:latin typeface="Raleway"/>
              </a:rPr>
              <a:t> </a:t>
            </a:r>
            <a:r>
              <a:rPr lang="en-US" sz="2400" spc="24" dirty="0" err="1">
                <a:solidFill>
                  <a:srgbClr val="FFFFFF"/>
                </a:solidFill>
                <a:latin typeface="Raleway"/>
              </a:rPr>
              <a:t>kỳ</a:t>
            </a:r>
            <a:r>
              <a:rPr lang="en-US" sz="2400" spc="24" dirty="0">
                <a:solidFill>
                  <a:srgbClr val="FFFFFF"/>
                </a:solidFill>
                <a:latin typeface="Raleway"/>
              </a:rPr>
              <a:t>, </a:t>
            </a:r>
            <a:r>
              <a:rPr lang="en-US" sz="2400" spc="24" dirty="0" err="1">
                <a:solidFill>
                  <a:srgbClr val="FFFFFF"/>
                </a:solidFill>
                <a:latin typeface="Raleway"/>
              </a:rPr>
              <a:t>khoảng</a:t>
            </a:r>
            <a:r>
              <a:rPr lang="en-US" sz="2400" spc="24" dirty="0">
                <a:solidFill>
                  <a:srgbClr val="FFFFFF"/>
                </a:solidFill>
                <a:latin typeface="Raleway"/>
              </a:rPr>
              <a:t> </a:t>
            </a:r>
            <a:r>
              <a:rPr lang="en-US" sz="2400" spc="24" dirty="0" err="1">
                <a:solidFill>
                  <a:srgbClr val="FFFFFF"/>
                </a:solidFill>
                <a:latin typeface="Raleway"/>
              </a:rPr>
              <a:t>cách</a:t>
            </a:r>
            <a:r>
              <a:rPr lang="en-US" sz="2400" spc="24" dirty="0">
                <a:solidFill>
                  <a:srgbClr val="FFFFFF"/>
                </a:solidFill>
                <a:latin typeface="Raleway"/>
              </a:rPr>
              <a:t> </a:t>
            </a:r>
            <a:r>
              <a:rPr lang="en-US" sz="2400" spc="24" dirty="0" err="1">
                <a:solidFill>
                  <a:srgbClr val="FFFFFF"/>
                </a:solidFill>
                <a:latin typeface="Raleway"/>
              </a:rPr>
              <a:t>từ</a:t>
            </a:r>
            <a:r>
              <a:rPr lang="en-US" sz="2400" spc="24" dirty="0">
                <a:solidFill>
                  <a:srgbClr val="FFFFFF"/>
                </a:solidFill>
                <a:latin typeface="Raleway"/>
              </a:rPr>
              <a:t> </a:t>
            </a:r>
            <a:r>
              <a:rPr lang="en-US" sz="2400" spc="24" dirty="0" err="1">
                <a:solidFill>
                  <a:srgbClr val="FFFFFF"/>
                </a:solidFill>
                <a:latin typeface="Raleway"/>
              </a:rPr>
              <a:t>điểm</a:t>
            </a:r>
            <a:r>
              <a:rPr lang="en-US" sz="2400" spc="24" dirty="0">
                <a:solidFill>
                  <a:srgbClr val="FFFFFF"/>
                </a:solidFill>
                <a:latin typeface="Raleway"/>
              </a:rPr>
              <a:t> </a:t>
            </a:r>
            <a:r>
              <a:rPr lang="en-US" sz="2400" spc="24" dirty="0" err="1">
                <a:solidFill>
                  <a:srgbClr val="FFFFFF"/>
                </a:solidFill>
                <a:latin typeface="Raleway"/>
              </a:rPr>
              <a:t>đó</a:t>
            </a:r>
            <a:r>
              <a:rPr lang="en-US" sz="2400" spc="24" dirty="0">
                <a:solidFill>
                  <a:srgbClr val="FFFFFF"/>
                </a:solidFill>
                <a:latin typeface="Raleway"/>
              </a:rPr>
              <a:t> </a:t>
            </a:r>
            <a:r>
              <a:rPr lang="en-US" sz="2400" spc="24" dirty="0" err="1">
                <a:solidFill>
                  <a:srgbClr val="FFFFFF"/>
                </a:solidFill>
                <a:latin typeface="Raleway"/>
              </a:rPr>
              <a:t>tới</a:t>
            </a:r>
            <a:r>
              <a:rPr lang="en-US" sz="2400" spc="24" dirty="0">
                <a:solidFill>
                  <a:srgbClr val="FFFFFF"/>
                </a:solidFill>
                <a:latin typeface="Raleway"/>
              </a:rPr>
              <a:t> </a:t>
            </a:r>
            <a:r>
              <a:rPr lang="en-US" sz="2400" spc="24" dirty="0" err="1">
                <a:solidFill>
                  <a:srgbClr val="FFFFFF"/>
                </a:solidFill>
                <a:latin typeface="Raleway"/>
              </a:rPr>
              <a:t>mặt</a:t>
            </a:r>
            <a:r>
              <a:rPr lang="en-US" sz="2400" spc="24" dirty="0">
                <a:solidFill>
                  <a:srgbClr val="FFFFFF"/>
                </a:solidFill>
                <a:latin typeface="Raleway"/>
              </a:rPr>
              <a:t> </a:t>
            </a:r>
            <a:r>
              <a:rPr lang="en-US" sz="2400" spc="24" dirty="0" err="1">
                <a:solidFill>
                  <a:srgbClr val="FFFFFF"/>
                </a:solidFill>
                <a:latin typeface="Raleway"/>
              </a:rPr>
              <a:t>phân</a:t>
            </a:r>
            <a:r>
              <a:rPr lang="en-US" sz="2400" spc="24" dirty="0">
                <a:solidFill>
                  <a:srgbClr val="FFFFFF"/>
                </a:solidFill>
                <a:latin typeface="Raleway"/>
              </a:rPr>
              <a:t> chia </a:t>
            </a:r>
            <a:r>
              <a:rPr lang="en-US" sz="2400" spc="24" dirty="0" err="1">
                <a:solidFill>
                  <a:srgbClr val="FFFFFF"/>
                </a:solidFill>
                <a:latin typeface="Raleway"/>
              </a:rPr>
              <a:t>là</a:t>
            </a:r>
            <a:r>
              <a:rPr lang="en-US" sz="2400" spc="24" dirty="0">
                <a:solidFill>
                  <a:srgbClr val="FFFFFF"/>
                </a:solidFill>
                <a:latin typeface="Raleway"/>
              </a:rPr>
              <a:t>:</a:t>
            </a:r>
          </a:p>
          <a:p>
            <a:pPr>
              <a:lnSpc>
                <a:spcPts val="3359"/>
              </a:lnSpc>
              <a:spcBef>
                <a:spcPct val="0"/>
              </a:spcBef>
            </a:pPr>
            <a:endParaRPr lang="en-US" sz="2400" spc="24" dirty="0">
              <a:solidFill>
                <a:srgbClr val="FFFFFF"/>
              </a:solidFill>
              <a:latin typeface="Raleway"/>
            </a:endParaRPr>
          </a:p>
        </p:txBody>
      </p:sp>
      <p:pic>
        <p:nvPicPr>
          <p:cNvPr id="8" name="Picture 7"/>
          <p:cNvPicPr>
            <a:picLocks noChangeAspect="1"/>
          </p:cNvPicPr>
          <p:nvPr/>
        </p:nvPicPr>
        <p:blipFill>
          <a:blip r:embed="rId5"/>
          <a:stretch>
            <a:fillRect/>
          </a:stretch>
        </p:blipFill>
        <p:spPr>
          <a:xfrm>
            <a:off x="1028700" y="7119060"/>
            <a:ext cx="10544576" cy="25625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221593" y="2063068"/>
            <a:ext cx="8037707" cy="5297580"/>
          </a:xfrm>
          <a:prstGeom prst="rect">
            <a:avLst/>
          </a:prstGeom>
        </p:spPr>
      </p:pic>
      <p:pic>
        <p:nvPicPr>
          <p:cNvPr id="4" name="Picture 4"/>
          <p:cNvPicPr>
            <a:picLocks noChangeAspect="1"/>
          </p:cNvPicPr>
          <p:nvPr/>
        </p:nvPicPr>
        <p:blipFill>
          <a:blip r:embed="rId4"/>
          <a:srcRect/>
          <a:stretch>
            <a:fillRect/>
          </a:stretch>
        </p:blipFill>
        <p:spPr>
          <a:xfrm>
            <a:off x="2709833" y="4875244"/>
            <a:ext cx="3973970" cy="788087"/>
          </a:xfrm>
          <a:prstGeom prst="rect">
            <a:avLst/>
          </a:prstGeom>
        </p:spPr>
      </p:pic>
      <p:sp>
        <p:nvSpPr>
          <p:cNvPr id="5" name="TextBox 5"/>
          <p:cNvSpPr txBox="1"/>
          <p:nvPr/>
        </p:nvSpPr>
        <p:spPr>
          <a:xfrm>
            <a:off x="9346018" y="7567417"/>
            <a:ext cx="7788856" cy="834390"/>
          </a:xfrm>
          <a:prstGeom prst="rect">
            <a:avLst/>
          </a:prstGeom>
        </p:spPr>
        <p:txBody>
          <a:bodyPr lIns="0" tIns="0" rIns="0" bIns="0" rtlCol="0" anchor="t">
            <a:spAutoFit/>
          </a:bodyPr>
          <a:lstStyle/>
          <a:p>
            <a:pPr algn="ctr">
              <a:lnSpc>
                <a:spcPts val="3359"/>
              </a:lnSpc>
              <a:spcBef>
                <a:spcPct val="0"/>
              </a:spcBef>
            </a:pPr>
            <a:r>
              <a:rPr lang="en-US" sz="2400" spc="24">
                <a:solidFill>
                  <a:srgbClr val="FFFFFF"/>
                </a:solidFill>
                <a:latin typeface="Raleway"/>
              </a:rPr>
              <a:t>Các điểm gần mặt phân cách nhất của hai classes được khoanh tròn.</a:t>
            </a:r>
          </a:p>
        </p:txBody>
      </p:sp>
      <p:sp>
        <p:nvSpPr>
          <p:cNvPr id="6" name="TextBox 6"/>
          <p:cNvSpPr txBox="1"/>
          <p:nvPr/>
        </p:nvSpPr>
        <p:spPr>
          <a:xfrm>
            <a:off x="1028700" y="2883064"/>
            <a:ext cx="7695017" cy="1672590"/>
          </a:xfrm>
          <a:prstGeom prst="rect">
            <a:avLst/>
          </a:prstGeom>
        </p:spPr>
        <p:txBody>
          <a:bodyPr lIns="0" tIns="0" rIns="0" bIns="0" rtlCol="0" anchor="t">
            <a:spAutoFit/>
          </a:bodyPr>
          <a:lstStyle/>
          <a:p>
            <a:pPr marL="1036320" lvl="2" indent="-345440">
              <a:lnSpc>
                <a:spcPts val="3359"/>
              </a:lnSpc>
              <a:buFont typeface="Arial"/>
              <a:buChar char="⚬"/>
            </a:pPr>
            <a:r>
              <a:rPr lang="en-US" sz="2400" spc="24">
                <a:solidFill>
                  <a:srgbClr val="FFFFFF"/>
                </a:solidFill>
                <a:latin typeface="Raleway"/>
              </a:rPr>
              <a:t>Xác định class cho một điểm dữ liệu mới::Sau khi tìm được mặt phân cách w^T.x + b = 0 class của bất kỳ một điểm nào sẽ được xác định đơn giản bằng cách: </a:t>
            </a:r>
          </a:p>
        </p:txBody>
      </p:sp>
      <p:sp>
        <p:nvSpPr>
          <p:cNvPr id="7" name="TextBox 7"/>
          <p:cNvSpPr txBox="1"/>
          <p:nvPr/>
        </p:nvSpPr>
        <p:spPr>
          <a:xfrm>
            <a:off x="1028700" y="6093296"/>
            <a:ext cx="7620471" cy="1253490"/>
          </a:xfrm>
          <a:prstGeom prst="rect">
            <a:avLst/>
          </a:prstGeom>
        </p:spPr>
        <p:txBody>
          <a:bodyPr lIns="0" tIns="0" rIns="0" bIns="0" rtlCol="0" anchor="t">
            <a:spAutoFit/>
          </a:bodyPr>
          <a:lstStyle/>
          <a:p>
            <a:pPr marL="1554480" lvl="3" indent="-388620">
              <a:lnSpc>
                <a:spcPts val="3359"/>
              </a:lnSpc>
              <a:buFont typeface="Arial"/>
              <a:buChar char="￭"/>
            </a:pPr>
            <a:r>
              <a:rPr lang="en-US" sz="2400" spc="24">
                <a:solidFill>
                  <a:srgbClr val="FFFFFF"/>
                </a:solidFill>
                <a:latin typeface="Raleway"/>
              </a:rPr>
              <a:t>Trong đó hàm sgn là hàm xác định dấu, nhận giá trị 1 nếu đối số là không âm và -1 nếu ngược lại.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846" b="384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28700" y="2145357"/>
            <a:ext cx="16230600" cy="4543102"/>
          </a:xfrm>
          <a:prstGeom prst="rect">
            <a:avLst/>
          </a:prstGeom>
        </p:spPr>
      </p:pic>
      <p:sp>
        <p:nvSpPr>
          <p:cNvPr id="4" name="TextBox 4"/>
          <p:cNvSpPr txBox="1"/>
          <p:nvPr/>
        </p:nvSpPr>
        <p:spPr>
          <a:xfrm>
            <a:off x="1028700" y="1153294"/>
            <a:ext cx="5785722" cy="415290"/>
          </a:xfrm>
          <a:prstGeom prst="rect">
            <a:avLst/>
          </a:prstGeom>
        </p:spPr>
        <p:txBody>
          <a:bodyPr lIns="0" tIns="0" rIns="0" bIns="0" rtlCol="0" anchor="t">
            <a:spAutoFit/>
          </a:bodyPr>
          <a:lstStyle/>
          <a:p>
            <a:pPr marL="518160" lvl="1" indent="-259080">
              <a:lnSpc>
                <a:spcPts val="3359"/>
              </a:lnSpc>
              <a:buFont typeface="Arial"/>
              <a:buChar char="•"/>
            </a:pPr>
            <a:r>
              <a:rPr lang="en-US" sz="2400" spc="24">
                <a:solidFill>
                  <a:srgbClr val="FFFFFF"/>
                </a:solidFill>
                <a:latin typeface="Raleway"/>
              </a:rPr>
              <a:t>Mức độ chấp nhận lỗi</a:t>
            </a:r>
          </a:p>
        </p:txBody>
      </p:sp>
      <p:sp>
        <p:nvSpPr>
          <p:cNvPr id="5" name="TextBox 5"/>
          <p:cNvSpPr txBox="1"/>
          <p:nvPr/>
        </p:nvSpPr>
        <p:spPr>
          <a:xfrm>
            <a:off x="1028700" y="7200971"/>
            <a:ext cx="16230600" cy="834390"/>
          </a:xfrm>
          <a:prstGeom prst="rect">
            <a:avLst/>
          </a:prstGeom>
        </p:spPr>
        <p:txBody>
          <a:bodyPr lIns="0" tIns="0" rIns="0" bIns="0" rtlCol="0" anchor="t">
            <a:spAutoFit/>
          </a:bodyPr>
          <a:lstStyle/>
          <a:p>
            <a:pPr marL="1036320" lvl="2" indent="-345440">
              <a:lnSpc>
                <a:spcPts val="3359"/>
              </a:lnSpc>
              <a:buFont typeface="Arial"/>
              <a:buChar char="⚬"/>
            </a:pPr>
            <a:r>
              <a:rPr lang="en-US" sz="2400" spc="24">
                <a:solidFill>
                  <a:srgbClr val="FFFFFF"/>
                </a:solidFill>
                <a:latin typeface="Raleway"/>
              </a:rPr>
              <a:t>C càng lớn có nghĩa là SVM càng bị phạt nặng khi thực hiện phân loại sai. Do đó, lề càng hẹp và càng ít vectơ hỗ trợ được sử dụng.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AutoShape 3"/>
          <p:cNvSpPr/>
          <p:nvPr/>
        </p:nvSpPr>
        <p:spPr>
          <a:xfrm rot="5400000">
            <a:off x="2504629" y="5119687"/>
            <a:ext cx="8229600" cy="0"/>
          </a:xfrm>
          <a:prstGeom prst="line">
            <a:avLst/>
          </a:prstGeom>
          <a:ln w="47625" cap="rnd">
            <a:solidFill>
              <a:srgbClr val="FFFFFF"/>
            </a:solidFill>
            <a:prstDash val="solid"/>
            <a:headEnd type="oval" w="lg" len="lg"/>
            <a:tailEnd type="oval" w="lg" len="lg"/>
          </a:ln>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flipH="1">
            <a:off x="-159987" y="8642725"/>
            <a:ext cx="4032504" cy="4114800"/>
          </a:xfrm>
          <a:prstGeom prst="rect">
            <a:avLst/>
          </a:prstGeom>
        </p:spPr>
      </p:pic>
      <p:sp>
        <p:nvSpPr>
          <p:cNvPr id="5" name="TextBox 5"/>
          <p:cNvSpPr txBox="1"/>
          <p:nvPr/>
        </p:nvSpPr>
        <p:spPr>
          <a:xfrm>
            <a:off x="7975526" y="2682759"/>
            <a:ext cx="2363682" cy="860898"/>
          </a:xfrm>
          <a:prstGeom prst="rect">
            <a:avLst/>
          </a:prstGeom>
        </p:spPr>
        <p:txBody>
          <a:bodyPr lIns="0" tIns="0" rIns="0" bIns="0" rtlCol="0" anchor="t">
            <a:spAutoFit/>
          </a:bodyPr>
          <a:lstStyle/>
          <a:p>
            <a:pPr>
              <a:lnSpc>
                <a:spcPts val="3360"/>
              </a:lnSpc>
            </a:pPr>
            <a:r>
              <a:rPr lang="en-US" sz="3200" spc="32">
                <a:solidFill>
                  <a:srgbClr val="FFFFFF"/>
                </a:solidFill>
                <a:latin typeface="Raleway"/>
              </a:rPr>
              <a:t>Giới thiệu bài toán</a:t>
            </a:r>
          </a:p>
        </p:txBody>
      </p:sp>
      <p:sp>
        <p:nvSpPr>
          <p:cNvPr id="6" name="TextBox 6"/>
          <p:cNvSpPr txBox="1"/>
          <p:nvPr/>
        </p:nvSpPr>
        <p:spPr>
          <a:xfrm>
            <a:off x="7975526" y="1820477"/>
            <a:ext cx="2153120" cy="813334"/>
          </a:xfrm>
          <a:prstGeom prst="rect">
            <a:avLst/>
          </a:prstGeom>
        </p:spPr>
        <p:txBody>
          <a:bodyPr lIns="0" tIns="0" rIns="0" bIns="0" rtlCol="0" anchor="t">
            <a:spAutoFit/>
          </a:bodyPr>
          <a:lstStyle/>
          <a:p>
            <a:pPr algn="just">
              <a:lnSpc>
                <a:spcPts val="5887"/>
              </a:lnSpc>
            </a:pPr>
            <a:r>
              <a:rPr lang="en-US" sz="6399" spc="63">
                <a:solidFill>
                  <a:srgbClr val="05F2F2"/>
                </a:solidFill>
                <a:latin typeface="TT Commons Pro Expanded Bold"/>
              </a:rPr>
              <a:t>01</a:t>
            </a:r>
          </a:p>
        </p:txBody>
      </p:sp>
      <p:sp>
        <p:nvSpPr>
          <p:cNvPr id="7" name="TextBox 7"/>
          <p:cNvSpPr txBox="1"/>
          <p:nvPr/>
        </p:nvSpPr>
        <p:spPr>
          <a:xfrm>
            <a:off x="13312401" y="6850576"/>
            <a:ext cx="3085280" cy="441879"/>
          </a:xfrm>
          <a:prstGeom prst="rect">
            <a:avLst/>
          </a:prstGeom>
        </p:spPr>
        <p:txBody>
          <a:bodyPr lIns="0" tIns="0" rIns="0" bIns="0" rtlCol="0" anchor="t">
            <a:spAutoFit/>
          </a:bodyPr>
          <a:lstStyle/>
          <a:p>
            <a:pPr>
              <a:lnSpc>
                <a:spcPts val="3360"/>
              </a:lnSpc>
            </a:pPr>
            <a:r>
              <a:rPr lang="en-US" sz="3200" spc="32">
                <a:solidFill>
                  <a:srgbClr val="FFFFFF"/>
                </a:solidFill>
                <a:latin typeface="Raleway"/>
              </a:rPr>
              <a:t>Tổng kết</a:t>
            </a:r>
          </a:p>
        </p:txBody>
      </p:sp>
      <p:sp>
        <p:nvSpPr>
          <p:cNvPr id="8" name="TextBox 8"/>
          <p:cNvSpPr txBox="1"/>
          <p:nvPr/>
        </p:nvSpPr>
        <p:spPr>
          <a:xfrm>
            <a:off x="13312401" y="5988294"/>
            <a:ext cx="2153120" cy="813334"/>
          </a:xfrm>
          <a:prstGeom prst="rect">
            <a:avLst/>
          </a:prstGeom>
        </p:spPr>
        <p:txBody>
          <a:bodyPr lIns="0" tIns="0" rIns="0" bIns="0" rtlCol="0" anchor="t">
            <a:spAutoFit/>
          </a:bodyPr>
          <a:lstStyle/>
          <a:p>
            <a:pPr algn="just">
              <a:lnSpc>
                <a:spcPts val="5887"/>
              </a:lnSpc>
            </a:pPr>
            <a:r>
              <a:rPr lang="en-US" sz="6399" spc="63">
                <a:solidFill>
                  <a:srgbClr val="05F2F2"/>
                </a:solidFill>
                <a:latin typeface="TT Commons Pro Expanded Bold"/>
              </a:rPr>
              <a:t>04</a:t>
            </a:r>
          </a:p>
        </p:txBody>
      </p:sp>
      <p:sp>
        <p:nvSpPr>
          <p:cNvPr id="9" name="TextBox 9"/>
          <p:cNvSpPr txBox="1"/>
          <p:nvPr/>
        </p:nvSpPr>
        <p:spPr>
          <a:xfrm>
            <a:off x="13312401" y="2799614"/>
            <a:ext cx="3085280" cy="860898"/>
          </a:xfrm>
          <a:prstGeom prst="rect">
            <a:avLst/>
          </a:prstGeom>
        </p:spPr>
        <p:txBody>
          <a:bodyPr lIns="0" tIns="0" rIns="0" bIns="0" rtlCol="0" anchor="t">
            <a:spAutoFit/>
          </a:bodyPr>
          <a:lstStyle/>
          <a:p>
            <a:pPr>
              <a:lnSpc>
                <a:spcPts val="3360"/>
              </a:lnSpc>
            </a:pPr>
            <a:r>
              <a:rPr lang="en-US" sz="3200" spc="32">
                <a:solidFill>
                  <a:srgbClr val="FFFFFF"/>
                </a:solidFill>
                <a:latin typeface="Raleway"/>
              </a:rPr>
              <a:t>Phương pháp</a:t>
            </a:r>
          </a:p>
          <a:p>
            <a:pPr>
              <a:lnSpc>
                <a:spcPts val="3360"/>
              </a:lnSpc>
            </a:pPr>
            <a:r>
              <a:rPr lang="en-US" sz="3200" spc="32">
                <a:solidFill>
                  <a:srgbClr val="FFFFFF"/>
                </a:solidFill>
                <a:latin typeface="Raleway"/>
              </a:rPr>
              <a:t>giải quyết</a:t>
            </a:r>
          </a:p>
        </p:txBody>
      </p:sp>
      <p:sp>
        <p:nvSpPr>
          <p:cNvPr id="10" name="TextBox 10"/>
          <p:cNvSpPr txBox="1"/>
          <p:nvPr/>
        </p:nvSpPr>
        <p:spPr>
          <a:xfrm>
            <a:off x="13312401" y="1937332"/>
            <a:ext cx="2153120" cy="813334"/>
          </a:xfrm>
          <a:prstGeom prst="rect">
            <a:avLst/>
          </a:prstGeom>
        </p:spPr>
        <p:txBody>
          <a:bodyPr lIns="0" tIns="0" rIns="0" bIns="0" rtlCol="0" anchor="t">
            <a:spAutoFit/>
          </a:bodyPr>
          <a:lstStyle/>
          <a:p>
            <a:pPr algn="just">
              <a:lnSpc>
                <a:spcPts val="5887"/>
              </a:lnSpc>
            </a:pPr>
            <a:r>
              <a:rPr lang="en-US" sz="6399" spc="63">
                <a:solidFill>
                  <a:srgbClr val="05F2F2"/>
                </a:solidFill>
                <a:latin typeface="TT Commons Pro Expanded Bold"/>
              </a:rPr>
              <a:t>02</a:t>
            </a:r>
          </a:p>
        </p:txBody>
      </p:sp>
      <p:sp>
        <p:nvSpPr>
          <p:cNvPr id="11" name="TextBox 11"/>
          <p:cNvSpPr txBox="1"/>
          <p:nvPr/>
        </p:nvSpPr>
        <p:spPr>
          <a:xfrm>
            <a:off x="7975526" y="6554761"/>
            <a:ext cx="3026135" cy="860898"/>
          </a:xfrm>
          <a:prstGeom prst="rect">
            <a:avLst/>
          </a:prstGeom>
        </p:spPr>
        <p:txBody>
          <a:bodyPr lIns="0" tIns="0" rIns="0" bIns="0" rtlCol="0" anchor="t">
            <a:spAutoFit/>
          </a:bodyPr>
          <a:lstStyle/>
          <a:p>
            <a:pPr>
              <a:lnSpc>
                <a:spcPts val="3360"/>
              </a:lnSpc>
            </a:pPr>
            <a:r>
              <a:rPr lang="en-US" sz="3200" spc="32">
                <a:solidFill>
                  <a:srgbClr val="FFFFFF"/>
                </a:solidFill>
                <a:latin typeface="Raleway"/>
              </a:rPr>
              <a:t>Ứng dụng trong project</a:t>
            </a:r>
          </a:p>
        </p:txBody>
      </p:sp>
      <p:sp>
        <p:nvSpPr>
          <p:cNvPr id="12" name="TextBox 12"/>
          <p:cNvSpPr txBox="1"/>
          <p:nvPr/>
        </p:nvSpPr>
        <p:spPr>
          <a:xfrm>
            <a:off x="7975526" y="5692479"/>
            <a:ext cx="2153120" cy="813334"/>
          </a:xfrm>
          <a:prstGeom prst="rect">
            <a:avLst/>
          </a:prstGeom>
        </p:spPr>
        <p:txBody>
          <a:bodyPr lIns="0" tIns="0" rIns="0" bIns="0" rtlCol="0" anchor="t">
            <a:spAutoFit/>
          </a:bodyPr>
          <a:lstStyle/>
          <a:p>
            <a:pPr algn="just">
              <a:lnSpc>
                <a:spcPts val="5887"/>
              </a:lnSpc>
            </a:pPr>
            <a:r>
              <a:rPr lang="en-US" sz="6399" spc="63">
                <a:solidFill>
                  <a:srgbClr val="05F2F2"/>
                </a:solidFill>
                <a:latin typeface="TT Commons Pro Expanded Bold"/>
              </a:rPr>
              <a:t>03</a:t>
            </a:r>
          </a:p>
        </p:txBody>
      </p:sp>
      <p:sp>
        <p:nvSpPr>
          <p:cNvPr id="13" name="TextBox 13"/>
          <p:cNvSpPr txBox="1"/>
          <p:nvPr/>
        </p:nvSpPr>
        <p:spPr>
          <a:xfrm>
            <a:off x="1028700" y="4638706"/>
            <a:ext cx="5413090" cy="1114363"/>
          </a:xfrm>
          <a:prstGeom prst="rect">
            <a:avLst/>
          </a:prstGeom>
        </p:spPr>
        <p:txBody>
          <a:bodyPr lIns="0" tIns="0" rIns="0" bIns="0" rtlCol="0" anchor="t">
            <a:spAutoFit/>
          </a:bodyPr>
          <a:lstStyle/>
          <a:p>
            <a:pPr>
              <a:lnSpc>
                <a:spcPts val="8402"/>
              </a:lnSpc>
            </a:pPr>
            <a:r>
              <a:rPr lang="en-US" sz="8002">
                <a:solidFill>
                  <a:srgbClr val="FFFFFF"/>
                </a:solidFill>
                <a:latin typeface="Raleway Bold"/>
              </a:rPr>
              <a:t>Nội Dung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3035452" y="4361914"/>
            <a:ext cx="12626020" cy="4896386"/>
          </a:xfrm>
          <a:prstGeom prst="rect">
            <a:avLst/>
          </a:prstGeom>
        </p:spPr>
      </p:pic>
      <p:sp>
        <p:nvSpPr>
          <p:cNvPr id="4" name="TextBox 4"/>
          <p:cNvSpPr txBox="1"/>
          <p:nvPr/>
        </p:nvSpPr>
        <p:spPr>
          <a:xfrm>
            <a:off x="769665" y="971550"/>
            <a:ext cx="4906149" cy="415290"/>
          </a:xfrm>
          <a:prstGeom prst="rect">
            <a:avLst/>
          </a:prstGeom>
        </p:spPr>
        <p:txBody>
          <a:bodyPr lIns="0" tIns="0" rIns="0" bIns="0" rtlCol="0" anchor="t">
            <a:spAutoFit/>
          </a:bodyPr>
          <a:lstStyle/>
          <a:p>
            <a:pPr marL="518160" lvl="1" indent="-259080">
              <a:lnSpc>
                <a:spcPts val="3359"/>
              </a:lnSpc>
              <a:buFont typeface="Arial"/>
              <a:buChar char="•"/>
            </a:pPr>
            <a:r>
              <a:rPr lang="en-US" sz="2400" spc="24" dirty="0" err="1">
                <a:solidFill>
                  <a:srgbClr val="FFFFFF"/>
                </a:solidFill>
                <a:latin typeface="Raleway"/>
              </a:rPr>
              <a:t>Thủ</a:t>
            </a:r>
            <a:r>
              <a:rPr lang="en-US" sz="2400" spc="24" dirty="0">
                <a:solidFill>
                  <a:srgbClr val="FFFFFF"/>
                </a:solidFill>
                <a:latin typeface="Raleway"/>
              </a:rPr>
              <a:t> </a:t>
            </a:r>
            <a:r>
              <a:rPr lang="en-US" sz="2400" spc="24" dirty="0" err="1">
                <a:solidFill>
                  <a:srgbClr val="FFFFFF"/>
                </a:solidFill>
                <a:latin typeface="Raleway"/>
              </a:rPr>
              <a:t>thuật</a:t>
            </a:r>
            <a:r>
              <a:rPr lang="en-US" sz="2400" spc="24" dirty="0">
                <a:solidFill>
                  <a:srgbClr val="FFFFFF"/>
                </a:solidFill>
                <a:latin typeface="Raleway"/>
              </a:rPr>
              <a:t> Kernel</a:t>
            </a:r>
          </a:p>
        </p:txBody>
      </p:sp>
      <p:sp>
        <p:nvSpPr>
          <p:cNvPr id="5" name="TextBox 5"/>
          <p:cNvSpPr txBox="1"/>
          <p:nvPr/>
        </p:nvSpPr>
        <p:spPr>
          <a:xfrm>
            <a:off x="769665" y="1625829"/>
            <a:ext cx="16032527" cy="2091690"/>
          </a:xfrm>
          <a:prstGeom prst="rect">
            <a:avLst/>
          </a:prstGeom>
        </p:spPr>
        <p:txBody>
          <a:bodyPr lIns="0" tIns="0" rIns="0" bIns="0" rtlCol="0" anchor="t">
            <a:spAutoFit/>
          </a:bodyPr>
          <a:lstStyle/>
          <a:p>
            <a:pPr marL="1036320" lvl="2" indent="-345440">
              <a:lnSpc>
                <a:spcPts val="3359"/>
              </a:lnSpc>
              <a:buFont typeface="Arial"/>
              <a:buChar char="⚬"/>
            </a:pPr>
            <a:r>
              <a:rPr lang="en-US" sz="2400" spc="24">
                <a:solidFill>
                  <a:srgbClr val="FFFFFF"/>
                </a:solidFill>
                <a:latin typeface="Raleway"/>
              </a:rPr>
              <a:t>Một kernel là một hàm ánh xạ dữ liệu từ không gian ít chiều hơn sang không gian nhiều chiều hơn, từ đó ta tìm được siêu phẳng phân tách dữ liệu.</a:t>
            </a:r>
          </a:p>
          <a:p>
            <a:pPr marL="1036320" lvl="2" indent="-345440">
              <a:lnSpc>
                <a:spcPts val="3359"/>
              </a:lnSpc>
              <a:buFont typeface="Arial"/>
              <a:buChar char="⚬"/>
            </a:pPr>
            <a:r>
              <a:rPr lang="en-US" sz="2400" spc="24">
                <a:solidFill>
                  <a:srgbClr val="FFFFFF"/>
                </a:solidFill>
                <a:latin typeface="Raleway"/>
              </a:rPr>
              <a:t>Các kiểu kernel: tuyến tính, đa thức, rbf, sigmoid.</a:t>
            </a:r>
          </a:p>
          <a:p>
            <a:pPr marL="1036320" lvl="2" indent="-345440">
              <a:lnSpc>
                <a:spcPts val="3359"/>
              </a:lnSpc>
              <a:buFont typeface="Arial"/>
              <a:buChar char="⚬"/>
            </a:pPr>
            <a:r>
              <a:rPr lang="en-US" sz="2400" spc="24">
                <a:solidFill>
                  <a:srgbClr val="FFFFFF"/>
                </a:solidFill>
                <a:latin typeface="Raleway"/>
              </a:rPr>
              <a:t>Ý tưởng cơ bản của Kernel SVM là tìm một phép biến đổi sao cho dữ liệu ban đầu là không phân biệt tuyến tính được biến sang không gian mới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467102" y="1028700"/>
            <a:ext cx="10792198" cy="8229600"/>
          </a:xfrm>
          <a:prstGeom prst="rect">
            <a:avLst/>
          </a:prstGeom>
        </p:spPr>
      </p:pic>
      <p:sp>
        <p:nvSpPr>
          <p:cNvPr id="4" name="TextBox 4"/>
          <p:cNvSpPr txBox="1"/>
          <p:nvPr/>
        </p:nvSpPr>
        <p:spPr>
          <a:xfrm>
            <a:off x="438032" y="3859530"/>
            <a:ext cx="5166928" cy="2510790"/>
          </a:xfrm>
          <a:prstGeom prst="rect">
            <a:avLst/>
          </a:prstGeom>
        </p:spPr>
        <p:txBody>
          <a:bodyPr lIns="0" tIns="0" rIns="0" bIns="0" rtlCol="0" anchor="t">
            <a:spAutoFit/>
          </a:bodyPr>
          <a:lstStyle/>
          <a:p>
            <a:pPr marL="1036320" lvl="2" indent="-345440">
              <a:lnSpc>
                <a:spcPts val="3359"/>
              </a:lnSpc>
              <a:buFont typeface="Arial"/>
              <a:buChar char="⚬"/>
            </a:pPr>
            <a:r>
              <a:rPr lang="en-US" sz="2400" spc="24">
                <a:solidFill>
                  <a:srgbClr val="FFFFFF"/>
                </a:solidFill>
                <a:latin typeface="Raleway"/>
              </a:rPr>
              <a:t>Tham số gamma xác định mức độ ảnh hưởng của một ví dụ đào tạo duy nhất đạt đến bao xa, với các giá trị thấp có nghĩa là "xa" và giá trị cao có nghĩa là "gần"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28700" y="1028700"/>
            <a:ext cx="8032090" cy="8229600"/>
          </a:xfrm>
          <a:prstGeom prst="rect">
            <a:avLst/>
          </a:prstGeom>
        </p:spPr>
      </p:pic>
      <p:sp>
        <p:nvSpPr>
          <p:cNvPr id="4" name="TextBox 4"/>
          <p:cNvSpPr txBox="1"/>
          <p:nvPr/>
        </p:nvSpPr>
        <p:spPr>
          <a:xfrm>
            <a:off x="9637327" y="3859530"/>
            <a:ext cx="7326639" cy="2510790"/>
          </a:xfrm>
          <a:prstGeom prst="rect">
            <a:avLst/>
          </a:prstGeom>
        </p:spPr>
        <p:txBody>
          <a:bodyPr lIns="0" tIns="0" rIns="0" bIns="0" rtlCol="0" anchor="t">
            <a:spAutoFit/>
          </a:bodyPr>
          <a:lstStyle/>
          <a:p>
            <a:pPr marL="1036320" lvl="2" indent="-345440">
              <a:lnSpc>
                <a:spcPts val="3359"/>
              </a:lnSpc>
              <a:buFont typeface="Arial"/>
              <a:buChar char="⚬"/>
            </a:pPr>
            <a:r>
              <a:rPr lang="en-US" sz="2400" spc="24">
                <a:solidFill>
                  <a:srgbClr val="FFFFFF"/>
                </a:solidFill>
                <a:latin typeface="Raleway"/>
              </a:rPr>
              <a:t>Giá trị C: giá trị C nhỏ hơn cho phép phân loại sai nhiều hơn và do đó độ chính xác của mô hình sẽ thấp hơn.</a:t>
            </a:r>
          </a:p>
          <a:p>
            <a:pPr>
              <a:lnSpc>
                <a:spcPts val="3359"/>
              </a:lnSpc>
            </a:pPr>
            <a:endParaRPr lang="en-US" sz="2400" spc="24">
              <a:solidFill>
                <a:srgbClr val="FFFFFF"/>
              </a:solidFill>
              <a:latin typeface="Raleway"/>
            </a:endParaRPr>
          </a:p>
          <a:p>
            <a:pPr marL="1036320" lvl="2" indent="-345440">
              <a:lnSpc>
                <a:spcPts val="3359"/>
              </a:lnSpc>
              <a:buFont typeface="Arial"/>
              <a:buChar char="⚬"/>
            </a:pPr>
            <a:r>
              <a:rPr lang="en-US" sz="2400" spc="24">
                <a:solidFill>
                  <a:srgbClr val="FFFFFF"/>
                </a:solidFill>
                <a:latin typeface="Raleway"/>
              </a:rPr>
              <a:t> Tuy nhiên, sau một thời điểm nhất định      (C = 1,0), độ chính xác không còn tăng nữa.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28700" y="866775"/>
            <a:ext cx="7687884" cy="1377888"/>
          </a:xfrm>
          <a:prstGeom prst="rect">
            <a:avLst/>
          </a:prstGeom>
        </p:spPr>
        <p:txBody>
          <a:bodyPr lIns="0" tIns="0" rIns="0" bIns="0" rtlCol="0" anchor="t">
            <a:spAutoFit/>
          </a:bodyPr>
          <a:lstStyle/>
          <a:p>
            <a:pPr>
              <a:lnSpc>
                <a:spcPts val="11203"/>
              </a:lnSpc>
              <a:spcBef>
                <a:spcPct val="0"/>
              </a:spcBef>
            </a:pPr>
            <a:r>
              <a:rPr lang="en-US" sz="8002">
                <a:solidFill>
                  <a:srgbClr val="FFFFFF"/>
                </a:solidFill>
                <a:latin typeface="Raleway Bold"/>
              </a:rPr>
              <a:t>4. Tổng kết</a:t>
            </a:r>
          </a:p>
        </p:txBody>
      </p:sp>
      <p:sp>
        <p:nvSpPr>
          <p:cNvPr id="4" name="TextBox 4"/>
          <p:cNvSpPr txBox="1"/>
          <p:nvPr/>
        </p:nvSpPr>
        <p:spPr>
          <a:xfrm>
            <a:off x="1028700" y="3230880"/>
            <a:ext cx="8115300" cy="3768090"/>
          </a:xfrm>
          <a:prstGeom prst="rect">
            <a:avLst/>
          </a:prstGeom>
        </p:spPr>
        <p:txBody>
          <a:bodyPr lIns="0" tIns="0" rIns="0" bIns="0" rtlCol="0" anchor="t">
            <a:spAutoFit/>
          </a:bodyPr>
          <a:lstStyle/>
          <a:p>
            <a:pPr marL="518160" lvl="1" indent="-259080">
              <a:lnSpc>
                <a:spcPts val="3359"/>
              </a:lnSpc>
              <a:buFont typeface="Arial"/>
              <a:buChar char="•"/>
            </a:pPr>
            <a:r>
              <a:rPr lang="en-US" sz="2400" spc="24">
                <a:solidFill>
                  <a:srgbClr val="FFFFFF"/>
                </a:solidFill>
                <a:latin typeface="Raleway"/>
              </a:rPr>
              <a:t>Kết quả đạt được:</a:t>
            </a:r>
          </a:p>
          <a:p>
            <a:pPr marL="1036320" lvl="2" indent="-345440">
              <a:lnSpc>
                <a:spcPts val="3359"/>
              </a:lnSpc>
              <a:buFont typeface="Arial"/>
              <a:buChar char="⚬"/>
            </a:pPr>
            <a:r>
              <a:rPr lang="en-US" sz="2400" spc="24">
                <a:solidFill>
                  <a:srgbClr val="FFFFFF"/>
                </a:solidFill>
                <a:latin typeface="Raleway"/>
              </a:rPr>
              <a:t>Nắm được kiến thức về một vài hệ thống học máy thông dụng.</a:t>
            </a:r>
          </a:p>
          <a:p>
            <a:pPr>
              <a:lnSpc>
                <a:spcPts val="3359"/>
              </a:lnSpc>
              <a:spcBef>
                <a:spcPct val="0"/>
              </a:spcBef>
            </a:pPr>
            <a:endParaRPr lang="en-US" sz="2400" spc="24">
              <a:solidFill>
                <a:srgbClr val="FFFFFF"/>
              </a:solidFill>
              <a:latin typeface="Raleway"/>
            </a:endParaRPr>
          </a:p>
          <a:p>
            <a:pPr marL="1036320" lvl="2" indent="-345440">
              <a:lnSpc>
                <a:spcPts val="3359"/>
              </a:lnSpc>
              <a:buFont typeface="Arial"/>
              <a:buChar char="⚬"/>
            </a:pPr>
            <a:r>
              <a:rPr lang="en-US" sz="2400" spc="24">
                <a:solidFill>
                  <a:srgbClr val="FFFFFF"/>
                </a:solidFill>
                <a:latin typeface="Raleway"/>
              </a:rPr>
              <a:t>Áp dụng một trong các hệ thống học máy đã tìm hiểu để xây dựng hệ thống nhận dạng. </a:t>
            </a:r>
          </a:p>
          <a:p>
            <a:pPr>
              <a:lnSpc>
                <a:spcPts val="3359"/>
              </a:lnSpc>
              <a:spcBef>
                <a:spcPct val="0"/>
              </a:spcBef>
            </a:pPr>
            <a:endParaRPr lang="en-US" sz="2400" spc="24">
              <a:solidFill>
                <a:srgbClr val="FFFFFF"/>
              </a:solidFill>
              <a:latin typeface="Raleway"/>
            </a:endParaRPr>
          </a:p>
          <a:p>
            <a:pPr marL="1036320" lvl="2" indent="-345440">
              <a:lnSpc>
                <a:spcPts val="3359"/>
              </a:lnSpc>
              <a:buFont typeface="Arial"/>
              <a:buChar char="⚬"/>
            </a:pPr>
            <a:r>
              <a:rPr lang="en-US" sz="2400" spc="24">
                <a:solidFill>
                  <a:srgbClr val="FFFFFF"/>
                </a:solidFill>
                <a:latin typeface="Raleway"/>
              </a:rPr>
              <a:t>Xây dựng thành công hệ thống nhận diện khuôn mặt đơn giản dựa trên mô hình PCA và SVM.</a:t>
            </a:r>
          </a:p>
        </p:txBody>
      </p:sp>
      <p:sp>
        <p:nvSpPr>
          <p:cNvPr id="5" name="TextBox 5"/>
          <p:cNvSpPr txBox="1"/>
          <p:nvPr/>
        </p:nvSpPr>
        <p:spPr>
          <a:xfrm>
            <a:off x="9325744" y="3230880"/>
            <a:ext cx="7933556" cy="4606290"/>
          </a:xfrm>
          <a:prstGeom prst="rect">
            <a:avLst/>
          </a:prstGeom>
        </p:spPr>
        <p:txBody>
          <a:bodyPr lIns="0" tIns="0" rIns="0" bIns="0" rtlCol="0" anchor="t">
            <a:spAutoFit/>
          </a:bodyPr>
          <a:lstStyle/>
          <a:p>
            <a:pPr marL="518160" lvl="1" indent="-259080">
              <a:lnSpc>
                <a:spcPts val="3359"/>
              </a:lnSpc>
              <a:buFont typeface="Arial"/>
              <a:buChar char="•"/>
            </a:pPr>
            <a:r>
              <a:rPr lang="en-US" sz="2400" spc="24">
                <a:solidFill>
                  <a:srgbClr val="FFFFFF"/>
                </a:solidFill>
                <a:latin typeface="Raleway"/>
              </a:rPr>
              <a:t>Hạn chế:</a:t>
            </a:r>
          </a:p>
          <a:p>
            <a:pPr marL="1036320" lvl="2" indent="-345440">
              <a:lnSpc>
                <a:spcPts val="3359"/>
              </a:lnSpc>
              <a:buFont typeface="Arial"/>
              <a:buChar char="⚬"/>
            </a:pPr>
            <a:r>
              <a:rPr lang="en-US" sz="2400" spc="12">
                <a:solidFill>
                  <a:srgbClr val="FFFFFF"/>
                </a:solidFill>
                <a:latin typeface="Arimo"/>
              </a:rPr>
              <a:t>Trường hợp số lượng thuộc tính (p) của tập dữ liệu lớn hơn rất nhiều so với số lượng dữ liệu (n) thì SVM cho kết quả khá tồi.</a:t>
            </a:r>
          </a:p>
          <a:p>
            <a:pPr>
              <a:lnSpc>
                <a:spcPts val="3359"/>
              </a:lnSpc>
            </a:pPr>
            <a:endParaRPr lang="en-US" sz="2400" spc="12">
              <a:solidFill>
                <a:srgbClr val="FFFFFF"/>
              </a:solidFill>
              <a:latin typeface="Arimo"/>
            </a:endParaRPr>
          </a:p>
          <a:p>
            <a:pPr marL="1036320" lvl="2" indent="-345440">
              <a:lnSpc>
                <a:spcPts val="3359"/>
              </a:lnSpc>
              <a:buFont typeface="Arial"/>
              <a:buChar char="⚬"/>
            </a:pPr>
            <a:r>
              <a:rPr lang="en-US" sz="2400" spc="12">
                <a:solidFill>
                  <a:srgbClr val="FFFFFF"/>
                </a:solidFill>
                <a:latin typeface="Arimo"/>
              </a:rPr>
              <a:t>Chưa thể hiện rõ tính xác suất: chưa giải thích được xác suất xuất hiện của một thành viên trong một nhóm là như thế nào.</a:t>
            </a:r>
          </a:p>
          <a:p>
            <a:pPr>
              <a:lnSpc>
                <a:spcPts val="3359"/>
              </a:lnSpc>
            </a:pPr>
            <a:endParaRPr lang="en-US" sz="2400" spc="12">
              <a:solidFill>
                <a:srgbClr val="FFFFFF"/>
              </a:solidFill>
              <a:latin typeface="Arimo"/>
            </a:endParaRPr>
          </a:p>
          <a:p>
            <a:pPr marL="1036320" lvl="2" indent="-345440">
              <a:lnSpc>
                <a:spcPts val="3359"/>
              </a:lnSpc>
              <a:buFont typeface="Arial"/>
              <a:buChar char="⚬"/>
            </a:pPr>
            <a:r>
              <a:rPr lang="en-US" sz="2400" spc="12">
                <a:solidFill>
                  <a:srgbClr val="FFFFFF"/>
                </a:solidFill>
                <a:latin typeface="Arimo"/>
              </a:rPr>
              <a:t>Chương trình còn nhiều hạn chế về kĩ thuật, dữ liệu và độ chính xác chưa cao.</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461" b="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flipV="1">
            <a:off x="11258550" y="6475579"/>
            <a:ext cx="7315200" cy="71822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flipH="1" flipV="1">
            <a:off x="-285750" y="6475579"/>
            <a:ext cx="7315200" cy="71822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1258550" y="3256129"/>
            <a:ext cx="7315200" cy="718220"/>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flipH="1">
            <a:off x="-285750" y="3256129"/>
            <a:ext cx="7315200" cy="718220"/>
          </a:xfrm>
          <a:prstGeom prst="rect">
            <a:avLst/>
          </a:prstGeom>
        </p:spPr>
      </p:pic>
      <p:sp>
        <p:nvSpPr>
          <p:cNvPr id="7" name="TextBox 7"/>
          <p:cNvSpPr txBox="1"/>
          <p:nvPr/>
        </p:nvSpPr>
        <p:spPr>
          <a:xfrm>
            <a:off x="1028700" y="4567813"/>
            <a:ext cx="16230600" cy="1390501"/>
          </a:xfrm>
          <a:prstGeom prst="rect">
            <a:avLst/>
          </a:prstGeom>
        </p:spPr>
        <p:txBody>
          <a:bodyPr lIns="0" tIns="0" rIns="0" bIns="0" rtlCol="0" anchor="t">
            <a:spAutoFit/>
          </a:bodyPr>
          <a:lstStyle/>
          <a:p>
            <a:pPr algn="ctr">
              <a:lnSpc>
                <a:spcPts val="10499"/>
              </a:lnSpc>
            </a:pPr>
            <a:r>
              <a:rPr lang="en-US" sz="9999">
                <a:solidFill>
                  <a:srgbClr val="FFFFFF"/>
                </a:solidFill>
                <a:latin typeface="Raleway Bold"/>
              </a:rPr>
              <a:t>Thanks For Watching</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302" t="16810" b="16810"/>
          <a:stretch>
            <a:fillRect/>
          </a:stretch>
        </p:blipFill>
        <p:spPr>
          <a:xfrm>
            <a:off x="0" y="0"/>
            <a:ext cx="18288000" cy="10287000"/>
          </a:xfrm>
          <a:prstGeom prst="rect">
            <a:avLst/>
          </a:prstGeom>
        </p:spPr>
      </p:pic>
      <p:sp>
        <p:nvSpPr>
          <p:cNvPr id="3" name="TextBox 3"/>
          <p:cNvSpPr txBox="1"/>
          <p:nvPr/>
        </p:nvSpPr>
        <p:spPr>
          <a:xfrm>
            <a:off x="9144000" y="1095375"/>
            <a:ext cx="6992761" cy="771464"/>
          </a:xfrm>
          <a:prstGeom prst="rect">
            <a:avLst/>
          </a:prstGeom>
        </p:spPr>
        <p:txBody>
          <a:bodyPr lIns="0" tIns="0" rIns="0" bIns="0" rtlCol="0" anchor="t">
            <a:spAutoFit/>
          </a:bodyPr>
          <a:lstStyle/>
          <a:p>
            <a:pPr>
              <a:lnSpc>
                <a:spcPts val="5777"/>
              </a:lnSpc>
            </a:pPr>
            <a:r>
              <a:rPr lang="en-US" sz="5502">
                <a:solidFill>
                  <a:srgbClr val="FFFFFF"/>
                </a:solidFill>
                <a:latin typeface="Raleway Bold"/>
              </a:rPr>
              <a:t>1.Giới thiệu bài toán</a:t>
            </a:r>
          </a:p>
        </p:txBody>
      </p:sp>
      <p:sp>
        <p:nvSpPr>
          <p:cNvPr id="4" name="TextBox 4"/>
          <p:cNvSpPr txBox="1"/>
          <p:nvPr/>
        </p:nvSpPr>
        <p:spPr>
          <a:xfrm>
            <a:off x="9144000" y="2473259"/>
            <a:ext cx="7735832" cy="5024416"/>
          </a:xfrm>
          <a:prstGeom prst="rect">
            <a:avLst/>
          </a:prstGeom>
        </p:spPr>
        <p:txBody>
          <a:bodyPr lIns="0" tIns="0" rIns="0" bIns="0" rtlCol="0" anchor="t">
            <a:spAutoFit/>
          </a:bodyPr>
          <a:lstStyle/>
          <a:p>
            <a:pPr>
              <a:lnSpc>
                <a:spcPts val="3359"/>
              </a:lnSpc>
            </a:pPr>
            <a:r>
              <a:rPr lang="en-US" sz="2400" spc="24">
                <a:solidFill>
                  <a:srgbClr val="FFFFFF"/>
                </a:solidFill>
                <a:latin typeface="Raleway"/>
              </a:rPr>
              <a:t>- Dân số đông =&gt; Vấn đề quản lí, định danh dân số</a:t>
            </a:r>
          </a:p>
          <a:p>
            <a:pPr>
              <a:lnSpc>
                <a:spcPts val="3359"/>
              </a:lnSpc>
            </a:pPr>
            <a:endParaRPr lang="en-US" sz="2400" spc="24">
              <a:solidFill>
                <a:srgbClr val="FFFFFF"/>
              </a:solidFill>
              <a:latin typeface="Raleway"/>
            </a:endParaRPr>
          </a:p>
          <a:p>
            <a:pPr>
              <a:lnSpc>
                <a:spcPts val="3359"/>
              </a:lnSpc>
            </a:pPr>
            <a:r>
              <a:rPr lang="en-US" sz="2400" spc="24">
                <a:solidFill>
                  <a:srgbClr val="FFFFFF"/>
                </a:solidFill>
                <a:latin typeface="Raleway"/>
              </a:rPr>
              <a:t>- Vấn đề bảo mật trên các thiết bị di động. </a:t>
            </a:r>
          </a:p>
          <a:p>
            <a:pPr>
              <a:lnSpc>
                <a:spcPts val="3359"/>
              </a:lnSpc>
            </a:pPr>
            <a:endParaRPr lang="en-US" sz="2400" spc="24">
              <a:solidFill>
                <a:srgbClr val="FFFFFF"/>
              </a:solidFill>
              <a:latin typeface="Raleway"/>
            </a:endParaRPr>
          </a:p>
          <a:p>
            <a:pPr>
              <a:lnSpc>
                <a:spcPts val="3359"/>
              </a:lnSpc>
            </a:pPr>
            <a:r>
              <a:rPr lang="en-US" sz="2400" spc="24">
                <a:solidFill>
                  <a:srgbClr val="FFFFFF"/>
                </a:solidFill>
                <a:latin typeface="Raleway"/>
              </a:rPr>
              <a:t>- Nhận dạng tội phạm còn nhiều khó khắn và tốn kém.</a:t>
            </a:r>
          </a:p>
          <a:p>
            <a:pPr>
              <a:lnSpc>
                <a:spcPts val="3359"/>
              </a:lnSpc>
            </a:pPr>
            <a:endParaRPr lang="en-US" sz="2400" spc="24">
              <a:solidFill>
                <a:srgbClr val="FFFFFF"/>
              </a:solidFill>
              <a:latin typeface="Raleway"/>
            </a:endParaRPr>
          </a:p>
          <a:p>
            <a:pPr>
              <a:lnSpc>
                <a:spcPts val="3359"/>
              </a:lnSpc>
            </a:pPr>
            <a:r>
              <a:rPr lang="en-US" sz="2400" spc="24">
                <a:solidFill>
                  <a:srgbClr val="FFFFFF"/>
                </a:solidFill>
                <a:latin typeface="Raleway"/>
              </a:rPr>
              <a:t>- Xác thực một số giao dịch cần nhiwwuf thủ tục phức tạp.</a:t>
            </a:r>
          </a:p>
          <a:p>
            <a:pPr>
              <a:lnSpc>
                <a:spcPts val="3359"/>
              </a:lnSpc>
            </a:pPr>
            <a:endParaRPr lang="en-US" sz="2400" spc="24">
              <a:solidFill>
                <a:srgbClr val="FFFFFF"/>
              </a:solidFill>
              <a:latin typeface="Raleway"/>
            </a:endParaRPr>
          </a:p>
          <a:p>
            <a:pPr>
              <a:lnSpc>
                <a:spcPts val="3359"/>
              </a:lnSpc>
              <a:spcBef>
                <a:spcPct val="0"/>
              </a:spcBef>
            </a:pPr>
            <a:r>
              <a:rPr lang="en-US" sz="2400" spc="24">
                <a:solidFill>
                  <a:srgbClr val="FFFFFF"/>
                </a:solidFill>
                <a:latin typeface="Raleway"/>
              </a:rPr>
              <a:t>=&gt; Ứng dụng PCA và SVM trong nhận dạng khuôn mặt</a:t>
            </a:r>
          </a:p>
        </p:txBody>
      </p:sp>
      <p:pic>
        <p:nvPicPr>
          <p:cNvPr id="5" name="Picture 5"/>
          <p:cNvPicPr>
            <a:picLocks noChangeAspect="1"/>
          </p:cNvPicPr>
          <p:nvPr/>
        </p:nvPicPr>
        <p:blipFill>
          <a:blip r:embed="rId3"/>
          <a:srcRect l="23703" r="23703"/>
          <a:stretch>
            <a:fillRect/>
          </a:stretch>
        </p:blipFill>
        <p:spPr>
          <a:xfrm>
            <a:off x="0" y="0"/>
            <a:ext cx="811530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flipH="1">
            <a:off x="-159987" y="8642725"/>
            <a:ext cx="4032504" cy="4114800"/>
          </a:xfrm>
          <a:prstGeom prst="rect">
            <a:avLst/>
          </a:prstGeom>
        </p:spPr>
      </p:pic>
      <p:sp>
        <p:nvSpPr>
          <p:cNvPr id="4" name="TextBox 4"/>
          <p:cNvSpPr txBox="1"/>
          <p:nvPr/>
        </p:nvSpPr>
        <p:spPr>
          <a:xfrm>
            <a:off x="9144000" y="2759435"/>
            <a:ext cx="8115300" cy="1672265"/>
          </a:xfrm>
          <a:prstGeom prst="rect">
            <a:avLst/>
          </a:prstGeom>
        </p:spPr>
        <p:txBody>
          <a:bodyPr lIns="0" tIns="0" rIns="0" bIns="0" rtlCol="0" anchor="t">
            <a:spAutoFit/>
          </a:bodyPr>
          <a:lstStyle/>
          <a:p>
            <a:pPr marL="518160" lvl="1" indent="-259080">
              <a:lnSpc>
                <a:spcPts val="3359"/>
              </a:lnSpc>
              <a:buFont typeface="Arial"/>
              <a:buChar char="•"/>
            </a:pPr>
            <a:r>
              <a:rPr lang="en-US" sz="2400" spc="24">
                <a:solidFill>
                  <a:srgbClr val="FFFFFF"/>
                </a:solidFill>
                <a:latin typeface="Raleway"/>
              </a:rPr>
              <a:t>Độ phức tạp tính toán của quá trình training bằng 0.</a:t>
            </a:r>
          </a:p>
          <a:p>
            <a:pPr marL="518160" lvl="1" indent="-259080">
              <a:lnSpc>
                <a:spcPts val="3359"/>
              </a:lnSpc>
              <a:buFont typeface="Arial"/>
              <a:buChar char="•"/>
            </a:pPr>
            <a:r>
              <a:rPr lang="en-US" sz="2400" spc="12">
                <a:solidFill>
                  <a:srgbClr val="FFFFFF"/>
                </a:solidFill>
                <a:latin typeface="Arimo"/>
              </a:rPr>
              <a:t>Việc dự đoán kết quả của dữ liệu mới rất đơn giản.</a:t>
            </a:r>
          </a:p>
          <a:p>
            <a:pPr marL="518160" lvl="1" indent="-259080">
              <a:lnSpc>
                <a:spcPts val="3359"/>
              </a:lnSpc>
              <a:buFont typeface="Arial"/>
              <a:buChar char="•"/>
            </a:pPr>
            <a:r>
              <a:rPr lang="en-US" sz="2400" spc="12">
                <a:solidFill>
                  <a:srgbClr val="FFFFFF"/>
                </a:solidFill>
                <a:latin typeface="Arimo"/>
              </a:rPr>
              <a:t>Không cần giả sử gì về phân phối của các class</a:t>
            </a:r>
          </a:p>
          <a:p>
            <a:pPr>
              <a:lnSpc>
                <a:spcPts val="3359"/>
              </a:lnSpc>
              <a:spcBef>
                <a:spcPct val="0"/>
              </a:spcBef>
            </a:pPr>
            <a:endParaRPr lang="en-US" sz="2400" spc="12">
              <a:solidFill>
                <a:srgbClr val="FFFFFF"/>
              </a:solidFill>
              <a:latin typeface="Arimo"/>
            </a:endParaRPr>
          </a:p>
        </p:txBody>
      </p:sp>
      <p:sp>
        <p:nvSpPr>
          <p:cNvPr id="5" name="TextBox 5"/>
          <p:cNvSpPr txBox="1"/>
          <p:nvPr/>
        </p:nvSpPr>
        <p:spPr>
          <a:xfrm>
            <a:off x="9144000" y="1009650"/>
            <a:ext cx="6142748" cy="506114"/>
          </a:xfrm>
          <a:prstGeom prst="rect">
            <a:avLst/>
          </a:prstGeom>
        </p:spPr>
        <p:txBody>
          <a:bodyPr lIns="0" tIns="0" rIns="0" bIns="0" rtlCol="0" anchor="t">
            <a:spAutoFit/>
          </a:bodyPr>
          <a:lstStyle/>
          <a:p>
            <a:pPr>
              <a:lnSpc>
                <a:spcPts val="3904"/>
              </a:lnSpc>
            </a:pPr>
            <a:r>
              <a:rPr lang="en-US" sz="3200">
                <a:solidFill>
                  <a:srgbClr val="FFFFFF"/>
                </a:solidFill>
                <a:latin typeface="Raleway Bold"/>
              </a:rPr>
              <a:t>K NearestNeighbors - KNN</a:t>
            </a:r>
          </a:p>
        </p:txBody>
      </p:sp>
      <p:sp>
        <p:nvSpPr>
          <p:cNvPr id="6" name="TextBox 6"/>
          <p:cNvSpPr txBox="1"/>
          <p:nvPr/>
        </p:nvSpPr>
        <p:spPr>
          <a:xfrm>
            <a:off x="9144000" y="2120755"/>
            <a:ext cx="5312689" cy="384348"/>
          </a:xfrm>
          <a:prstGeom prst="rect">
            <a:avLst/>
          </a:prstGeom>
        </p:spPr>
        <p:txBody>
          <a:bodyPr lIns="0" tIns="0" rIns="0" bIns="0" rtlCol="0" anchor="t">
            <a:spAutoFit/>
          </a:bodyPr>
          <a:lstStyle/>
          <a:p>
            <a:pPr>
              <a:lnSpc>
                <a:spcPts val="2928"/>
              </a:lnSpc>
            </a:pPr>
            <a:r>
              <a:rPr lang="en-US" sz="2400">
                <a:solidFill>
                  <a:srgbClr val="05F2F2"/>
                </a:solidFill>
                <a:latin typeface="Raleway"/>
              </a:rPr>
              <a:t>Ưu điểm</a:t>
            </a:r>
          </a:p>
        </p:txBody>
      </p:sp>
      <p:sp>
        <p:nvSpPr>
          <p:cNvPr id="7" name="TextBox 7"/>
          <p:cNvSpPr txBox="1"/>
          <p:nvPr/>
        </p:nvSpPr>
        <p:spPr>
          <a:xfrm>
            <a:off x="1028700" y="2926919"/>
            <a:ext cx="6049584" cy="1504781"/>
          </a:xfrm>
          <a:prstGeom prst="rect">
            <a:avLst/>
          </a:prstGeom>
        </p:spPr>
        <p:txBody>
          <a:bodyPr lIns="0" tIns="0" rIns="0" bIns="0" rtlCol="0" anchor="t">
            <a:spAutoFit/>
          </a:bodyPr>
          <a:lstStyle/>
          <a:p>
            <a:pPr>
              <a:lnSpc>
                <a:spcPts val="5777"/>
              </a:lnSpc>
            </a:pPr>
            <a:r>
              <a:rPr lang="en-US" sz="5502">
                <a:solidFill>
                  <a:srgbClr val="FFFFFF"/>
                </a:solidFill>
                <a:latin typeface="Raleway Bold"/>
              </a:rPr>
              <a:t>2.Phương pháp giải quyêt</a:t>
            </a:r>
          </a:p>
        </p:txBody>
      </p:sp>
      <p:sp>
        <p:nvSpPr>
          <p:cNvPr id="8" name="TextBox 8"/>
          <p:cNvSpPr txBox="1"/>
          <p:nvPr/>
        </p:nvSpPr>
        <p:spPr>
          <a:xfrm>
            <a:off x="9144000" y="5580229"/>
            <a:ext cx="8115300" cy="1672265"/>
          </a:xfrm>
          <a:prstGeom prst="rect">
            <a:avLst/>
          </a:prstGeom>
        </p:spPr>
        <p:txBody>
          <a:bodyPr lIns="0" tIns="0" rIns="0" bIns="0" rtlCol="0" anchor="t">
            <a:spAutoFit/>
          </a:bodyPr>
          <a:lstStyle/>
          <a:p>
            <a:pPr marL="518160" lvl="1" indent="-259080">
              <a:lnSpc>
                <a:spcPts val="3359"/>
              </a:lnSpc>
              <a:buFont typeface="Arial"/>
              <a:buChar char="•"/>
            </a:pPr>
            <a:r>
              <a:rPr lang="en-US" sz="2400" spc="24">
                <a:solidFill>
                  <a:srgbClr val="FFFFFF"/>
                </a:solidFill>
                <a:latin typeface="Raleway"/>
              </a:rPr>
              <a:t>KNN rất nhạy cảm với nhiễu khi K nhỏ.</a:t>
            </a:r>
          </a:p>
          <a:p>
            <a:pPr marL="518160" lvl="1" indent="-259080">
              <a:lnSpc>
                <a:spcPts val="3359"/>
              </a:lnSpc>
              <a:buFont typeface="Arial"/>
              <a:buChar char="•"/>
            </a:pPr>
            <a:r>
              <a:rPr lang="en-US" sz="2400" spc="12">
                <a:solidFill>
                  <a:srgbClr val="FFFFFF"/>
                </a:solidFill>
                <a:latin typeface="Arimo"/>
              </a:rPr>
              <a:t>Việc tính khoảng cách tới từng điểm dữ liệu trong training set sẽ tốn rất nhiều thời gian. </a:t>
            </a:r>
          </a:p>
          <a:p>
            <a:pPr>
              <a:lnSpc>
                <a:spcPts val="3359"/>
              </a:lnSpc>
              <a:spcBef>
                <a:spcPct val="0"/>
              </a:spcBef>
            </a:pPr>
            <a:endParaRPr lang="en-US" sz="2400" spc="12">
              <a:solidFill>
                <a:srgbClr val="FFFFFF"/>
              </a:solidFill>
              <a:latin typeface="Arimo"/>
            </a:endParaRPr>
          </a:p>
        </p:txBody>
      </p:sp>
      <p:sp>
        <p:nvSpPr>
          <p:cNvPr id="9" name="TextBox 9"/>
          <p:cNvSpPr txBox="1"/>
          <p:nvPr/>
        </p:nvSpPr>
        <p:spPr>
          <a:xfrm>
            <a:off x="9144000" y="4941801"/>
            <a:ext cx="5312689" cy="384348"/>
          </a:xfrm>
          <a:prstGeom prst="rect">
            <a:avLst/>
          </a:prstGeom>
        </p:spPr>
        <p:txBody>
          <a:bodyPr lIns="0" tIns="0" rIns="0" bIns="0" rtlCol="0" anchor="t">
            <a:spAutoFit/>
          </a:bodyPr>
          <a:lstStyle/>
          <a:p>
            <a:pPr>
              <a:lnSpc>
                <a:spcPts val="2928"/>
              </a:lnSpc>
            </a:pPr>
            <a:r>
              <a:rPr lang="en-US" sz="2400">
                <a:solidFill>
                  <a:srgbClr val="05F2F2"/>
                </a:solidFill>
                <a:latin typeface="Raleway"/>
              </a:rPr>
              <a:t>Nhược điểm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9691687" y="1572217"/>
            <a:ext cx="6059684" cy="6059660"/>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alphaModFix amt="90000"/>
              </a:blip>
              <a:stretch>
                <a:fillRect l="-24999" r="-24999"/>
              </a:stretch>
            </a:blip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15666" y="2256906"/>
            <a:ext cx="7446189" cy="6457877"/>
          </a:xfrm>
          <a:prstGeom prst="rect">
            <a:avLst/>
          </a:prstGeom>
        </p:spPr>
      </p:pic>
      <p:sp>
        <p:nvSpPr>
          <p:cNvPr id="6" name="TextBox 6"/>
          <p:cNvSpPr txBox="1"/>
          <p:nvPr/>
        </p:nvSpPr>
        <p:spPr>
          <a:xfrm>
            <a:off x="1028700" y="1009650"/>
            <a:ext cx="8115300" cy="506114"/>
          </a:xfrm>
          <a:prstGeom prst="rect">
            <a:avLst/>
          </a:prstGeom>
        </p:spPr>
        <p:txBody>
          <a:bodyPr lIns="0" tIns="0" rIns="0" bIns="0" rtlCol="0" anchor="t">
            <a:spAutoFit/>
          </a:bodyPr>
          <a:lstStyle/>
          <a:p>
            <a:pPr>
              <a:lnSpc>
                <a:spcPts val="3904"/>
              </a:lnSpc>
            </a:pPr>
            <a:r>
              <a:rPr lang="en-US" sz="3200">
                <a:solidFill>
                  <a:srgbClr val="FFFFFF"/>
                </a:solidFill>
                <a:latin typeface="Raleway Bold"/>
              </a:rPr>
              <a:t>Convolutional Neural Network - CNN</a:t>
            </a:r>
          </a:p>
        </p:txBody>
      </p:sp>
      <p:sp>
        <p:nvSpPr>
          <p:cNvPr id="7" name="TextBox 7"/>
          <p:cNvSpPr txBox="1"/>
          <p:nvPr/>
        </p:nvSpPr>
        <p:spPr>
          <a:xfrm>
            <a:off x="1028700" y="2929782"/>
            <a:ext cx="8115300" cy="2091284"/>
          </a:xfrm>
          <a:prstGeom prst="rect">
            <a:avLst/>
          </a:prstGeom>
        </p:spPr>
        <p:txBody>
          <a:bodyPr lIns="0" tIns="0" rIns="0" bIns="0" rtlCol="0" anchor="t">
            <a:spAutoFit/>
          </a:bodyPr>
          <a:lstStyle/>
          <a:p>
            <a:pPr marL="518160" lvl="1" indent="-259080">
              <a:lnSpc>
                <a:spcPts val="3359"/>
              </a:lnSpc>
              <a:buFont typeface="Arial"/>
              <a:buChar char="•"/>
            </a:pPr>
            <a:r>
              <a:rPr lang="en-US" sz="2400" spc="24">
                <a:solidFill>
                  <a:srgbClr val="FFFFFF"/>
                </a:solidFill>
                <a:latin typeface="Raleway"/>
              </a:rPr>
              <a:t>Tính chia sẻ tham số.</a:t>
            </a:r>
          </a:p>
          <a:p>
            <a:pPr marL="518160" lvl="1" indent="-259080">
              <a:lnSpc>
                <a:spcPts val="3359"/>
              </a:lnSpc>
              <a:buFont typeface="Arial"/>
              <a:buChar char="•"/>
            </a:pPr>
            <a:r>
              <a:rPr lang="en-US" sz="2400" spc="24">
                <a:solidFill>
                  <a:srgbClr val="FFFFFF"/>
                </a:solidFill>
                <a:latin typeface="Raleway"/>
              </a:rPr>
              <a:t>Tính liên kết thừa: Một thành phần đầu ra chỉ phụ thuộc vào bộ phát hiện đặc trưng và một phần nhỏ của ảnh đầu vào thay vì toàn bộ bức ảnh.</a:t>
            </a:r>
          </a:p>
          <a:p>
            <a:pPr>
              <a:lnSpc>
                <a:spcPts val="3359"/>
              </a:lnSpc>
              <a:spcBef>
                <a:spcPct val="0"/>
              </a:spcBef>
            </a:pPr>
            <a:endParaRPr lang="en-US" sz="2400" spc="24">
              <a:solidFill>
                <a:srgbClr val="FFFFFF"/>
              </a:solidFill>
              <a:latin typeface="Raleway"/>
            </a:endParaRPr>
          </a:p>
        </p:txBody>
      </p:sp>
      <p:sp>
        <p:nvSpPr>
          <p:cNvPr id="8" name="TextBox 8"/>
          <p:cNvSpPr txBox="1"/>
          <p:nvPr/>
        </p:nvSpPr>
        <p:spPr>
          <a:xfrm>
            <a:off x="1028700" y="2237856"/>
            <a:ext cx="5312689" cy="384348"/>
          </a:xfrm>
          <a:prstGeom prst="rect">
            <a:avLst/>
          </a:prstGeom>
        </p:spPr>
        <p:txBody>
          <a:bodyPr lIns="0" tIns="0" rIns="0" bIns="0" rtlCol="0" anchor="t">
            <a:spAutoFit/>
          </a:bodyPr>
          <a:lstStyle/>
          <a:p>
            <a:pPr>
              <a:lnSpc>
                <a:spcPts val="2928"/>
              </a:lnSpc>
            </a:pPr>
            <a:r>
              <a:rPr lang="en-US" sz="2400">
                <a:solidFill>
                  <a:srgbClr val="05F2F2"/>
                </a:solidFill>
                <a:latin typeface="Raleway"/>
              </a:rPr>
              <a:t>Ưu điểm</a:t>
            </a:r>
          </a:p>
        </p:txBody>
      </p:sp>
      <p:sp>
        <p:nvSpPr>
          <p:cNvPr id="9" name="TextBox 9"/>
          <p:cNvSpPr txBox="1"/>
          <p:nvPr/>
        </p:nvSpPr>
        <p:spPr>
          <a:xfrm>
            <a:off x="1028700" y="5843458"/>
            <a:ext cx="8115300" cy="1672265"/>
          </a:xfrm>
          <a:prstGeom prst="rect">
            <a:avLst/>
          </a:prstGeom>
        </p:spPr>
        <p:txBody>
          <a:bodyPr lIns="0" tIns="0" rIns="0" bIns="0" rtlCol="0" anchor="t">
            <a:spAutoFit/>
          </a:bodyPr>
          <a:lstStyle/>
          <a:p>
            <a:pPr marL="518160" lvl="1" indent="-259080">
              <a:lnSpc>
                <a:spcPts val="3359"/>
              </a:lnSpc>
              <a:buFont typeface="Arial"/>
              <a:buChar char="•"/>
            </a:pPr>
            <a:r>
              <a:rPr lang="en-US" sz="2400" spc="24">
                <a:solidFill>
                  <a:srgbClr val="FFFFFF"/>
                </a:solidFill>
                <a:latin typeface="Raleway"/>
              </a:rPr>
              <a:t>Có thể đánh mất rất nhiều thông tin (có thể quan trọng) tại các vùng gần cạnh của ảnh trong quá trình thực hiện.</a:t>
            </a:r>
          </a:p>
          <a:p>
            <a:pPr>
              <a:lnSpc>
                <a:spcPts val="3359"/>
              </a:lnSpc>
              <a:spcBef>
                <a:spcPct val="0"/>
              </a:spcBef>
            </a:pPr>
            <a:endParaRPr lang="en-US" sz="2400" spc="24">
              <a:solidFill>
                <a:srgbClr val="FFFFFF"/>
              </a:solidFill>
              <a:latin typeface="Raleway"/>
            </a:endParaRPr>
          </a:p>
        </p:txBody>
      </p:sp>
      <p:sp>
        <p:nvSpPr>
          <p:cNvPr id="10" name="TextBox 10"/>
          <p:cNvSpPr txBox="1"/>
          <p:nvPr/>
        </p:nvSpPr>
        <p:spPr>
          <a:xfrm>
            <a:off x="1028700" y="5284145"/>
            <a:ext cx="5312689" cy="384348"/>
          </a:xfrm>
          <a:prstGeom prst="rect">
            <a:avLst/>
          </a:prstGeom>
        </p:spPr>
        <p:txBody>
          <a:bodyPr lIns="0" tIns="0" rIns="0" bIns="0" rtlCol="0" anchor="t">
            <a:spAutoFit/>
          </a:bodyPr>
          <a:lstStyle/>
          <a:p>
            <a:pPr>
              <a:lnSpc>
                <a:spcPts val="2928"/>
              </a:lnSpc>
            </a:pPr>
            <a:r>
              <a:rPr lang="en-US" sz="2400">
                <a:solidFill>
                  <a:srgbClr val="05F2F2"/>
                </a:solidFill>
                <a:latin typeface="Raleway"/>
              </a:rPr>
              <a:t>Nhược điểm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263" b="9263"/>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flipH="1">
            <a:off x="-159987" y="8642725"/>
            <a:ext cx="4032504" cy="4114800"/>
          </a:xfrm>
          <a:prstGeom prst="rect">
            <a:avLst/>
          </a:prstGeom>
        </p:spPr>
      </p:pic>
      <p:sp>
        <p:nvSpPr>
          <p:cNvPr id="4" name="TextBox 4"/>
          <p:cNvSpPr txBox="1"/>
          <p:nvPr/>
        </p:nvSpPr>
        <p:spPr>
          <a:xfrm>
            <a:off x="1028700" y="1485900"/>
            <a:ext cx="15819659" cy="1114363"/>
          </a:xfrm>
          <a:prstGeom prst="rect">
            <a:avLst/>
          </a:prstGeom>
        </p:spPr>
        <p:txBody>
          <a:bodyPr lIns="0" tIns="0" rIns="0" bIns="0" rtlCol="0" anchor="t">
            <a:spAutoFit/>
          </a:bodyPr>
          <a:lstStyle/>
          <a:p>
            <a:pPr>
              <a:lnSpc>
                <a:spcPts val="8402"/>
              </a:lnSpc>
            </a:pPr>
            <a:r>
              <a:rPr lang="en-US" sz="8002">
                <a:solidFill>
                  <a:srgbClr val="FFFFFF"/>
                </a:solidFill>
                <a:latin typeface="Raleway Bold"/>
              </a:rPr>
              <a:t>3.Ứng dụng trong project</a:t>
            </a:r>
          </a:p>
        </p:txBody>
      </p:sp>
      <p:sp>
        <p:nvSpPr>
          <p:cNvPr id="5" name="TextBox 5"/>
          <p:cNvSpPr txBox="1"/>
          <p:nvPr/>
        </p:nvSpPr>
        <p:spPr>
          <a:xfrm>
            <a:off x="1028700" y="3086232"/>
            <a:ext cx="6142748" cy="506114"/>
          </a:xfrm>
          <a:prstGeom prst="rect">
            <a:avLst/>
          </a:prstGeom>
        </p:spPr>
        <p:txBody>
          <a:bodyPr lIns="0" tIns="0" rIns="0" bIns="0" rtlCol="0" anchor="t">
            <a:spAutoFit/>
          </a:bodyPr>
          <a:lstStyle/>
          <a:p>
            <a:pPr>
              <a:lnSpc>
                <a:spcPts val="3904"/>
              </a:lnSpc>
            </a:pPr>
            <a:r>
              <a:rPr lang="en-US" sz="3200">
                <a:solidFill>
                  <a:srgbClr val="FFFFFF"/>
                </a:solidFill>
                <a:latin typeface="Raleway Bold"/>
              </a:rPr>
              <a:t>Thuật toán PCA</a:t>
            </a:r>
          </a:p>
        </p:txBody>
      </p:sp>
      <p:sp>
        <p:nvSpPr>
          <p:cNvPr id="6" name="TextBox 6"/>
          <p:cNvSpPr txBox="1"/>
          <p:nvPr/>
        </p:nvSpPr>
        <p:spPr>
          <a:xfrm>
            <a:off x="1028700" y="3912330"/>
            <a:ext cx="16221075" cy="4165854"/>
          </a:xfrm>
          <a:prstGeom prst="rect">
            <a:avLst/>
          </a:prstGeom>
        </p:spPr>
        <p:txBody>
          <a:bodyPr lIns="0" tIns="0" rIns="0" bIns="0" rtlCol="0" anchor="t">
            <a:spAutoFit/>
          </a:bodyPr>
          <a:lstStyle/>
          <a:p>
            <a:pPr marL="518160" lvl="1" indent="-259080">
              <a:lnSpc>
                <a:spcPts val="4128"/>
              </a:lnSpc>
              <a:buFont typeface="Arial"/>
              <a:buChar char="•"/>
            </a:pPr>
            <a:r>
              <a:rPr lang="en-US" sz="2400" spc="24">
                <a:solidFill>
                  <a:srgbClr val="FFFFFF"/>
                </a:solidFill>
                <a:latin typeface="Raleway"/>
              </a:rPr>
              <a:t>Đặt vấn đề</a:t>
            </a:r>
          </a:p>
          <a:p>
            <a:pPr marL="1036320" lvl="2" indent="-345440">
              <a:lnSpc>
                <a:spcPts val="4128"/>
              </a:lnSpc>
              <a:buFont typeface="Arial"/>
              <a:buChar char="⚬"/>
            </a:pPr>
            <a:r>
              <a:rPr lang="en-US" sz="2400" spc="24">
                <a:solidFill>
                  <a:srgbClr val="FFFFFF"/>
                </a:solidFill>
                <a:latin typeface="Raleway"/>
              </a:rPr>
              <a:t>Dữ liệu nhiều chiều: dữ liệu hình ảnh, dữ liệu video, audio,... Các dữ liệu này được biểu diễn bởi các thuộc tính không gian thời gian.</a:t>
            </a:r>
          </a:p>
          <a:p>
            <a:pPr>
              <a:lnSpc>
                <a:spcPts val="4128"/>
              </a:lnSpc>
            </a:pPr>
            <a:r>
              <a:rPr lang="en-US" sz="2400" spc="24">
                <a:solidFill>
                  <a:srgbClr val="FFFFFF"/>
                </a:solidFill>
                <a:latin typeface="Raleway"/>
              </a:rPr>
              <a:t>=&gt; Khái niệm: dữ liệu k - chiều là dữ liệu được hoàn toàn xác định bởi các giá trị thuộc tính(x1,...,xk) trong không gian k chiều.</a:t>
            </a:r>
          </a:p>
          <a:p>
            <a:pPr marL="1036320" lvl="2" indent="-345440">
              <a:lnSpc>
                <a:spcPts val="4128"/>
              </a:lnSpc>
              <a:buFont typeface="Arial"/>
              <a:buChar char="⚬"/>
            </a:pPr>
            <a:r>
              <a:rPr lang="en-US" sz="2400" spc="24">
                <a:solidFill>
                  <a:srgbClr val="FFFFFF"/>
                </a:solidFill>
                <a:latin typeface="Raleway"/>
              </a:rPr>
              <a:t>Tín hiệu nhiều chiều: là tín hiệu biến thiên theo nhiều hơn 1 biến độc lập.</a:t>
            </a:r>
          </a:p>
          <a:p>
            <a:pPr marL="1036320" lvl="2" indent="-345440">
              <a:lnSpc>
                <a:spcPts val="4128"/>
              </a:lnSpc>
              <a:buFont typeface="Arial"/>
              <a:buChar char="⚬"/>
            </a:pPr>
            <a:r>
              <a:rPr lang="en-US" sz="2400" spc="24">
                <a:solidFill>
                  <a:srgbClr val="FFFFFF"/>
                </a:solidFill>
                <a:latin typeface="Raleway"/>
              </a:rPr>
              <a:t>Xứ lí tín hiệu nhiều chiều: là việc thực hiện pháp toán trên tín hiệu nhiều chiều, nhằm biến đổi tín hiệu, rút trích thông tin...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765"/>
          <a:stretch>
            <a:fillRect/>
          </a:stretch>
        </p:blipFill>
        <p:spPr>
          <a:xfrm>
            <a:off x="5020062" y="5210538"/>
            <a:ext cx="8257400" cy="3731107"/>
          </a:xfrm>
          <a:prstGeom prst="rect">
            <a:avLst/>
          </a:prstGeom>
        </p:spPr>
      </p:pic>
      <p:sp>
        <p:nvSpPr>
          <p:cNvPr id="4" name="TextBox 4"/>
          <p:cNvSpPr txBox="1"/>
          <p:nvPr/>
        </p:nvSpPr>
        <p:spPr>
          <a:xfrm>
            <a:off x="1038225" y="895350"/>
            <a:ext cx="16221075" cy="3641979"/>
          </a:xfrm>
          <a:prstGeom prst="rect">
            <a:avLst/>
          </a:prstGeom>
        </p:spPr>
        <p:txBody>
          <a:bodyPr lIns="0" tIns="0" rIns="0" bIns="0" rtlCol="0" anchor="t">
            <a:spAutoFit/>
          </a:bodyPr>
          <a:lstStyle/>
          <a:p>
            <a:pPr marL="518160" lvl="1" indent="-259080">
              <a:lnSpc>
                <a:spcPts val="4128"/>
              </a:lnSpc>
              <a:buFont typeface="Arial"/>
              <a:buChar char="•"/>
            </a:pPr>
            <a:r>
              <a:rPr lang="en-US" sz="2400" spc="24">
                <a:solidFill>
                  <a:srgbClr val="FFFFFF"/>
                </a:solidFill>
                <a:latin typeface="Raleway"/>
              </a:rPr>
              <a:t>Vai trò PCA </a:t>
            </a:r>
          </a:p>
          <a:p>
            <a:pPr marL="1036320" lvl="2" indent="-345440">
              <a:lnSpc>
                <a:spcPts val="4128"/>
              </a:lnSpc>
              <a:buFont typeface="Arial"/>
              <a:buChar char="⚬"/>
            </a:pPr>
            <a:r>
              <a:rPr lang="en-US" sz="2400" spc="24">
                <a:solidFill>
                  <a:srgbClr val="FFFFFF"/>
                </a:solidFill>
                <a:latin typeface="Raleway"/>
              </a:rPr>
              <a:t>Giúp giảm chiều dữ liệu</a:t>
            </a:r>
          </a:p>
          <a:p>
            <a:pPr marL="1036320" lvl="2" indent="-345440">
              <a:lnSpc>
                <a:spcPts val="4128"/>
              </a:lnSpc>
              <a:buFont typeface="Arial"/>
              <a:buChar char="⚬"/>
            </a:pPr>
            <a:r>
              <a:rPr lang="en-US" sz="2400" spc="24">
                <a:solidFill>
                  <a:srgbClr val="FFFFFF"/>
                </a:solidFill>
                <a:latin typeface="Raleway"/>
              </a:rPr>
              <a:t>PCA xây dựng một không gian mới ít chiều hơn, nhưng lại có khả năng biểu diễn dữ liệu tốt tương đương không gian cũ.</a:t>
            </a:r>
          </a:p>
          <a:p>
            <a:pPr marL="1036320" lvl="2" indent="-345440">
              <a:lnSpc>
                <a:spcPts val="4128"/>
              </a:lnSpc>
              <a:buFont typeface="Arial"/>
              <a:buChar char="⚬"/>
            </a:pPr>
            <a:r>
              <a:rPr lang="en-US" sz="2400" spc="24">
                <a:solidFill>
                  <a:srgbClr val="FFFFFF"/>
                </a:solidFill>
                <a:latin typeface="Raleway"/>
              </a:rPr>
              <a:t>Các trục toạn độ trong không gian mới là tổ hợp tuyến tính của các không gian cũ.</a:t>
            </a:r>
          </a:p>
          <a:p>
            <a:pPr marL="1036320" lvl="2" indent="-345440">
              <a:lnSpc>
                <a:spcPts val="4128"/>
              </a:lnSpc>
              <a:buFont typeface="Arial"/>
              <a:buChar char="⚬"/>
            </a:pPr>
            <a:r>
              <a:rPr lang="en-US" sz="2400" spc="24">
                <a:solidFill>
                  <a:srgbClr val="FFFFFF"/>
                </a:solidFill>
                <a:latin typeface="Raleway"/>
              </a:rPr>
              <a:t>Trong không gian mới, các liên kết tiềm ẩn của dữ liệu có thể được khám phá, mà nếu đặt trong không gian cũ khi thì khó phát hiện hơn.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48" r="1148"/>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3702684" y="2757377"/>
            <a:ext cx="10882632" cy="5295999"/>
          </a:xfrm>
          <a:prstGeom prst="rect">
            <a:avLst/>
          </a:prstGeom>
        </p:spPr>
      </p:pic>
      <p:sp>
        <p:nvSpPr>
          <p:cNvPr id="4" name="TextBox 4"/>
          <p:cNvSpPr txBox="1"/>
          <p:nvPr/>
        </p:nvSpPr>
        <p:spPr>
          <a:xfrm>
            <a:off x="1038225" y="895350"/>
            <a:ext cx="16221075" cy="498729"/>
          </a:xfrm>
          <a:prstGeom prst="rect">
            <a:avLst/>
          </a:prstGeom>
        </p:spPr>
        <p:txBody>
          <a:bodyPr lIns="0" tIns="0" rIns="0" bIns="0" rtlCol="0" anchor="t">
            <a:spAutoFit/>
          </a:bodyPr>
          <a:lstStyle/>
          <a:p>
            <a:pPr marL="518160" lvl="1" indent="-259080">
              <a:lnSpc>
                <a:spcPts val="4128"/>
              </a:lnSpc>
              <a:buFont typeface="Arial"/>
              <a:buChar char="•"/>
            </a:pPr>
            <a:r>
              <a:rPr lang="en-US" sz="2400" spc="24">
                <a:solidFill>
                  <a:srgbClr val="FFFFFF"/>
                </a:solidFill>
                <a:latin typeface="Raleway"/>
              </a:rPr>
              <a:t>Ý tưởng  chung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4476455" y="1628151"/>
            <a:ext cx="1294120" cy="731766"/>
          </a:xfrm>
          <a:prstGeom prst="rect">
            <a:avLst/>
          </a:prstGeom>
        </p:spPr>
      </p:pic>
      <p:pic>
        <p:nvPicPr>
          <p:cNvPr id="4" name="Picture 4"/>
          <p:cNvPicPr>
            <a:picLocks noChangeAspect="1"/>
          </p:cNvPicPr>
          <p:nvPr/>
        </p:nvPicPr>
        <p:blipFill>
          <a:blip r:embed="rId5"/>
          <a:srcRect/>
          <a:stretch>
            <a:fillRect/>
          </a:stretch>
        </p:blipFill>
        <p:spPr>
          <a:xfrm>
            <a:off x="6437346" y="419100"/>
            <a:ext cx="11603307" cy="9677400"/>
          </a:xfrm>
          <a:prstGeom prst="rect">
            <a:avLst/>
          </a:prstGeom>
        </p:spPr>
      </p:pic>
      <p:sp>
        <p:nvSpPr>
          <p:cNvPr id="5" name="TextBox 5"/>
          <p:cNvSpPr txBox="1"/>
          <p:nvPr/>
        </p:nvSpPr>
        <p:spPr>
          <a:xfrm>
            <a:off x="1028700" y="4565523"/>
            <a:ext cx="5384583" cy="1022604"/>
          </a:xfrm>
          <a:prstGeom prst="rect">
            <a:avLst/>
          </a:prstGeom>
        </p:spPr>
        <p:txBody>
          <a:bodyPr lIns="0" tIns="0" rIns="0" bIns="0" rtlCol="0" anchor="t">
            <a:spAutoFit/>
          </a:bodyPr>
          <a:lstStyle/>
          <a:p>
            <a:pPr marL="518160" lvl="1" indent="-259080">
              <a:lnSpc>
                <a:spcPts val="4128"/>
              </a:lnSpc>
              <a:buFont typeface="Arial"/>
              <a:buChar char="•"/>
            </a:pPr>
            <a:r>
              <a:rPr lang="en-US" sz="2400" spc="24">
                <a:solidFill>
                  <a:srgbClr val="FFFFFF"/>
                </a:solidFill>
                <a:latin typeface="Raleway"/>
              </a:rPr>
              <a:t>Biểu đồ tính PCA theo phương pháp Covarian matrix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TotalTime>
  <Words>1365</Words>
  <Application>Microsoft Office PowerPoint</Application>
  <PresentationFormat>Custom</PresentationFormat>
  <Paragraphs>118</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TT Commons Pro Expanded Bold</vt:lpstr>
      <vt:lpstr>Calibri</vt:lpstr>
      <vt:lpstr>Raleway</vt:lpstr>
      <vt:lpstr>Arial</vt:lpstr>
      <vt:lpstr>Arimo Medium</vt:lpstr>
      <vt:lpstr>Arimo</vt:lpstr>
      <vt:lpstr>Raleway Bold</vt:lpstr>
      <vt:lpstr>Raleway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Nhận dạng khuôn mặt sử dụng PCA và SVM</dc:title>
  <cp:lastModifiedBy>admin</cp:lastModifiedBy>
  <cp:revision>5</cp:revision>
  <dcterms:created xsi:type="dcterms:W3CDTF">2006-08-16T00:00:00Z</dcterms:created>
  <dcterms:modified xsi:type="dcterms:W3CDTF">2021-12-25T02:59:12Z</dcterms:modified>
  <dc:identifier>DAEzYKYsCdc</dc:identifier>
</cp:coreProperties>
</file>